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369" r:id="rId14"/>
    <p:sldId id="268" r:id="rId15"/>
    <p:sldId id="269" r:id="rId16"/>
    <p:sldId id="270" r:id="rId17"/>
    <p:sldId id="368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3" r:id="rId48"/>
    <p:sldId id="301" r:id="rId49"/>
    <p:sldId id="300" r:id="rId50"/>
    <p:sldId id="302" r:id="rId51"/>
    <p:sldId id="304" r:id="rId52"/>
    <p:sldId id="307" r:id="rId53"/>
    <p:sldId id="306" r:id="rId54"/>
    <p:sldId id="309" r:id="rId55"/>
    <p:sldId id="308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8" r:id="rId64"/>
    <p:sldId id="317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8" r:id="rId83"/>
    <p:sldId id="339" r:id="rId84"/>
    <p:sldId id="340" r:id="rId85"/>
    <p:sldId id="341" r:id="rId86"/>
    <p:sldId id="370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5" r:id="rId96"/>
    <p:sldId id="356" r:id="rId97"/>
    <p:sldId id="357" r:id="rId98"/>
    <p:sldId id="358" r:id="rId99"/>
    <p:sldId id="350" r:id="rId100"/>
    <p:sldId id="351" r:id="rId101"/>
    <p:sldId id="352" r:id="rId102"/>
    <p:sldId id="353" r:id="rId103"/>
    <p:sldId id="354" r:id="rId104"/>
    <p:sldId id="359" r:id="rId105"/>
    <p:sldId id="361" r:id="rId106"/>
    <p:sldId id="362" r:id="rId107"/>
    <p:sldId id="363" r:id="rId108"/>
    <p:sldId id="364" r:id="rId109"/>
    <p:sldId id="365" r:id="rId110"/>
    <p:sldId id="366" r:id="rId111"/>
    <p:sldId id="367" r:id="rId1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ableStyles" Target="tableStyle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3AF0B8-2098-4FA6-9B46-828DAD049C1F}" type="datetimeFigureOut">
              <a:rPr lang="en-US" smtClean="0"/>
              <a:t>5/5/2016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973D61-619D-4B8D-B1A9-0A270FAFA0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848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fld id="{1B0DEDE8-5EBE-4822-81E6-468B6B88E3E2}" type="slidenum">
              <a:rPr lang="en-US" sz="1200" smtClean="0"/>
              <a:pPr/>
              <a:t>2</a:t>
            </a:fld>
            <a:endParaRPr lang="en-US" sz="1200" dirty="0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fld id="{1B106ECE-27A6-4EAF-B1F7-6961023E6014}" type="slidenum">
              <a:rPr lang="en-US" sz="1200" smtClean="0"/>
              <a:pPr/>
              <a:t>12</a:t>
            </a:fld>
            <a:endParaRPr lang="en-US" sz="1200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fld id="{DEC794CC-80E8-453D-93B5-4D363B917603}" type="slidenum">
              <a:rPr lang="en-US" sz="1200" smtClean="0"/>
              <a:pPr/>
              <a:t>14</a:t>
            </a:fld>
            <a:endParaRPr lang="en-US" sz="1200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fld id="{B5839037-FB5A-4553-A360-E01B8A8A4697}" type="slidenum">
              <a:rPr lang="en-US" sz="1200" smtClean="0"/>
              <a:pPr/>
              <a:t>15</a:t>
            </a:fld>
            <a:endParaRPr lang="en-US" sz="1200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fld id="{6F0A2892-9F61-49BB-A0E0-70FE94EE2B2A}" type="slidenum">
              <a:rPr lang="en-US" sz="1200" smtClean="0"/>
              <a:pPr/>
              <a:t>95</a:t>
            </a:fld>
            <a:endParaRPr lang="en-US" sz="1200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fld id="{ABCCA8E5-B14A-4AA3-835D-0D468CFC80B4}" type="slidenum">
              <a:rPr lang="en-US" sz="1200" smtClean="0"/>
              <a:pPr/>
              <a:t>96</a:t>
            </a:fld>
            <a:endParaRPr lang="en-US" sz="1200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fld id="{1AF54FB7-7C8C-40C7-B60F-947441A0A867}" type="slidenum">
              <a:rPr lang="en-US" sz="1200" smtClean="0"/>
              <a:pPr/>
              <a:t>97</a:t>
            </a:fld>
            <a:endParaRPr lang="en-US" sz="1200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fld id="{072C85B9-BA4F-4EDB-9B86-750C17BC730E}" type="slidenum">
              <a:rPr lang="en-US" sz="1200" smtClean="0"/>
              <a:pPr/>
              <a:t>98</a:t>
            </a:fld>
            <a:endParaRPr lang="en-US" sz="1200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fld id="{184A90EF-1F50-4F11-B63E-BD7074E1E5DC}" type="slidenum">
              <a:rPr lang="en-US" sz="1200" smtClean="0"/>
              <a:pPr/>
              <a:t>3</a:t>
            </a:fld>
            <a:endParaRPr lang="en-US" sz="1200" dirty="0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fld id="{0A1E3D0F-8121-4A76-A544-C7997EBA9820}" type="slidenum">
              <a:rPr lang="en-US" sz="1200" smtClean="0"/>
              <a:pPr/>
              <a:t>4</a:t>
            </a:fld>
            <a:endParaRPr lang="en-US" sz="1200" dirty="0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fld id="{0F9F6342-AF35-4258-81E7-57D8B72583B6}" type="slidenum">
              <a:rPr lang="en-US" sz="1200" smtClean="0"/>
              <a:pPr/>
              <a:t>5</a:t>
            </a:fld>
            <a:endParaRPr lang="en-US" sz="1200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fld id="{30B78124-02C3-4F2C-BE55-C82B4FF83739}" type="slidenum">
              <a:rPr lang="en-US" sz="1200" smtClean="0"/>
              <a:pPr/>
              <a:t>6</a:t>
            </a:fld>
            <a:endParaRPr lang="en-US" sz="1200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fld id="{E8549B45-1096-46D9-8302-4336E9B92712}" type="slidenum">
              <a:rPr lang="en-US" sz="1200" smtClean="0"/>
              <a:pPr/>
              <a:t>7</a:t>
            </a:fld>
            <a:endParaRPr lang="en-US" sz="1200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fld id="{113E051B-8EB1-4B50-9D35-C18CE31A1F94}" type="slidenum">
              <a:rPr lang="en-US" sz="1200" smtClean="0"/>
              <a:pPr/>
              <a:t>9</a:t>
            </a:fld>
            <a:endParaRPr lang="en-US" sz="1200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fld id="{E1CE144E-09DA-4C9B-9C22-8A8BA165BDCD}" type="slidenum">
              <a:rPr lang="en-US" sz="1200" smtClean="0"/>
              <a:pPr/>
              <a:t>10</a:t>
            </a:fld>
            <a:endParaRPr lang="en-US" sz="1200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fld id="{2A91C8D2-B754-43C1-883F-16F219E9C8C1}" type="slidenum">
              <a:rPr lang="en-US" sz="1200" smtClean="0"/>
              <a:pPr/>
              <a:t>11</a:t>
            </a:fld>
            <a:endParaRPr lang="en-US" sz="1200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5B1A1-F1D6-48BE-AEC5-D4594BCA7F97}" type="datetimeFigureOut">
              <a:rPr lang="en-US" smtClean="0"/>
              <a:t>5/5/2016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35AC-831C-44FF-B3D7-A1E8A35067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785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5B1A1-F1D6-48BE-AEC5-D4594BCA7F97}" type="datetimeFigureOut">
              <a:rPr lang="en-US" smtClean="0"/>
              <a:t>5/5/2016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35AC-831C-44FF-B3D7-A1E8A35067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718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5B1A1-F1D6-48BE-AEC5-D4594BCA7F97}" type="datetimeFigureOut">
              <a:rPr lang="en-US" smtClean="0"/>
              <a:t>5/5/2016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35AC-831C-44FF-B3D7-A1E8A35067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297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5B1A1-F1D6-48BE-AEC5-D4594BCA7F97}" type="datetimeFigureOut">
              <a:rPr lang="en-US" smtClean="0"/>
              <a:t>5/5/2016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35AC-831C-44FF-B3D7-A1E8A35067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774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5B1A1-F1D6-48BE-AEC5-D4594BCA7F97}" type="datetimeFigureOut">
              <a:rPr lang="en-US" smtClean="0"/>
              <a:t>5/5/2016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35AC-831C-44FF-B3D7-A1E8A35067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3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5B1A1-F1D6-48BE-AEC5-D4594BCA7F97}" type="datetimeFigureOut">
              <a:rPr lang="en-US" smtClean="0"/>
              <a:t>5/5/2016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35AC-831C-44FF-B3D7-A1E8A35067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663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5B1A1-F1D6-48BE-AEC5-D4594BCA7F97}" type="datetimeFigureOut">
              <a:rPr lang="en-US" smtClean="0"/>
              <a:t>5/5/2016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35AC-831C-44FF-B3D7-A1E8A35067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18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5B1A1-F1D6-48BE-AEC5-D4594BCA7F97}" type="datetimeFigureOut">
              <a:rPr lang="en-US" smtClean="0"/>
              <a:t>5/5/2016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35AC-831C-44FF-B3D7-A1E8A35067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855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5B1A1-F1D6-48BE-AEC5-D4594BCA7F97}" type="datetimeFigureOut">
              <a:rPr lang="en-US" smtClean="0"/>
              <a:t>5/5/2016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35AC-831C-44FF-B3D7-A1E8A35067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744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5B1A1-F1D6-48BE-AEC5-D4594BCA7F97}" type="datetimeFigureOut">
              <a:rPr lang="en-US" smtClean="0"/>
              <a:t>5/5/2016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35AC-831C-44FF-B3D7-A1E8A35067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857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5B1A1-F1D6-48BE-AEC5-D4594BCA7F97}" type="datetimeFigureOut">
              <a:rPr lang="en-US" smtClean="0"/>
              <a:t>5/5/2016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35AC-831C-44FF-B3D7-A1E8A35067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698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5B1A1-F1D6-48BE-AEC5-D4594BCA7F97}" type="datetimeFigureOut">
              <a:rPr lang="en-US" smtClean="0"/>
              <a:t>5/5/2016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735AC-831C-44FF-B3D7-A1E8A35067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979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APUSH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073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152400"/>
            <a:ext cx="8458200" cy="1066800"/>
          </a:xfrm>
        </p:spPr>
        <p:txBody>
          <a:bodyPr/>
          <a:lstStyle/>
          <a:p>
            <a:pPr eaLnBrk="1" hangingPunct="1"/>
            <a:r>
              <a:rPr lang="en-US" smtClean="0"/>
              <a:t>New England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001000" cy="4953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 smtClean="0"/>
              <a:t>Social:</a:t>
            </a:r>
          </a:p>
          <a:p>
            <a:pPr lvl="1" eaLnBrk="1" hangingPunct="1"/>
            <a:r>
              <a:rPr lang="en-US" sz="2400" dirty="0" smtClean="0"/>
              <a:t>Towns (</a:t>
            </a:r>
            <a:r>
              <a:rPr lang="en-US" sz="2400" b="1" dirty="0" smtClean="0"/>
              <a:t>town meetings</a:t>
            </a:r>
            <a:r>
              <a:rPr lang="en-US" sz="2400" dirty="0" smtClean="0"/>
              <a:t>)</a:t>
            </a:r>
          </a:p>
          <a:p>
            <a:pPr lvl="1" eaLnBrk="1" hangingPunct="1"/>
            <a:r>
              <a:rPr lang="en-US" sz="2400" dirty="0" smtClean="0"/>
              <a:t>Family-oriented: women and children</a:t>
            </a:r>
          </a:p>
          <a:p>
            <a:pPr lvl="1" eaLnBrk="1" hangingPunct="1"/>
            <a:r>
              <a:rPr lang="en-US" sz="2400" dirty="0" smtClean="0"/>
              <a:t>Common purpose and religious goals</a:t>
            </a:r>
          </a:p>
          <a:p>
            <a:pPr lvl="1" eaLnBrk="1" hangingPunct="1"/>
            <a:r>
              <a:rPr lang="en-US" sz="2400" dirty="0" smtClean="0"/>
              <a:t>Schools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Theocracy:</a:t>
            </a:r>
          </a:p>
          <a:p>
            <a:pPr lvl="1" eaLnBrk="1" hangingPunct="1"/>
            <a:r>
              <a:rPr lang="en-US" sz="2400" dirty="0" smtClean="0"/>
              <a:t>church very powerful</a:t>
            </a:r>
          </a:p>
          <a:p>
            <a:pPr lvl="1" eaLnBrk="1" hangingPunct="1"/>
            <a:r>
              <a:rPr lang="en-US" sz="2400" dirty="0" smtClean="0"/>
              <a:t>Intolerant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Economics:</a:t>
            </a:r>
          </a:p>
          <a:p>
            <a:pPr lvl="1" eaLnBrk="1" hangingPunct="1"/>
            <a:r>
              <a:rPr lang="en-US" sz="2400" dirty="0" smtClean="0"/>
              <a:t>trade, fishing, ship building</a:t>
            </a:r>
          </a:p>
        </p:txBody>
      </p:sp>
    </p:spTree>
    <p:extLst>
      <p:ext uri="{BB962C8B-B14F-4D97-AF65-F5344CB8AC3E}">
        <p14:creationId xmlns:p14="http://schemas.microsoft.com/office/powerpoint/2010/main" val="300057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Century of Dishonor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Helen Hunt Jackson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06796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Indian Wars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1860s-1870s: constant warfare and disputes over land ownership</a:t>
            </a:r>
          </a:p>
          <a:p>
            <a:r>
              <a:rPr lang="en-US" dirty="0" smtClean="0"/>
              <a:t>1870s: Outbreak caused by rush of gold miners into Indian territory, U.S. governments attempt to isolate tribes on smaller reservations, perceived failure of the U.S. government to honor past treaty commitments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13990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Reconstruction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525963"/>
          </a:xfrm>
        </p:spPr>
        <p:txBody>
          <a:bodyPr/>
          <a:lstStyle/>
          <a:p>
            <a:r>
              <a:rPr lang="en-US" dirty="0" smtClean="0"/>
              <a:t>Most African Americans were tenant farmers</a:t>
            </a:r>
          </a:p>
          <a:p>
            <a:r>
              <a:rPr lang="en-US" b="1" dirty="0" smtClean="0"/>
              <a:t>Sharecropping</a:t>
            </a:r>
            <a:r>
              <a:rPr lang="en-US" dirty="0" smtClean="0"/>
              <a:t>: debt (food, tools, supplies); peonage</a:t>
            </a:r>
          </a:p>
          <a:p>
            <a:r>
              <a:rPr lang="en-US" dirty="0" smtClean="0"/>
              <a:t>After </a:t>
            </a:r>
            <a:r>
              <a:rPr lang="en-US" b="1" i="1" dirty="0" err="1" smtClean="0"/>
              <a:t>Plessy</a:t>
            </a:r>
            <a:r>
              <a:rPr lang="en-US" b="1" i="1" dirty="0" smtClean="0"/>
              <a:t> v. Ferguson </a:t>
            </a:r>
            <a:r>
              <a:rPr lang="en-US" dirty="0" smtClean="0"/>
              <a:t>(1896):</a:t>
            </a:r>
          </a:p>
          <a:p>
            <a:pPr lvl="1"/>
            <a:r>
              <a:rPr lang="en-US" dirty="0" smtClean="0"/>
              <a:t>Led to the passing of </a:t>
            </a:r>
            <a:r>
              <a:rPr lang="en-US" b="1" dirty="0" smtClean="0"/>
              <a:t>Jim Crow laws</a:t>
            </a:r>
          </a:p>
          <a:p>
            <a:pPr lvl="1"/>
            <a:r>
              <a:rPr lang="en-US" dirty="0" smtClean="0"/>
              <a:t>Miscegenation</a:t>
            </a:r>
            <a:r>
              <a:rPr lang="en-US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9832639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Reconstruction’s Legacy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Freedmen’s Bureau</a:t>
            </a:r>
          </a:p>
          <a:p>
            <a:r>
              <a:rPr lang="en-US" dirty="0" smtClean="0"/>
              <a:t>Improving education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21543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52" name="Picture 4" descr="tammany_tig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525"/>
            <a:ext cx="9144000" cy="641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515759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099" name="Content Placeholder 3" descr="38_0039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8750" y="609600"/>
            <a:ext cx="9015413" cy="5867400"/>
          </a:xfrm>
        </p:spPr>
      </p:pic>
    </p:spTree>
    <p:extLst>
      <p:ext uri="{BB962C8B-B14F-4D97-AF65-F5344CB8AC3E}">
        <p14:creationId xmlns:p14="http://schemas.microsoft.com/office/powerpoint/2010/main" val="326070855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123" name="Picture 4" descr="keppler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0"/>
            <a:ext cx="52578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381029039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7" name="Picture 4" descr="trust_giant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6200" y="152400"/>
            <a:ext cx="9144000" cy="5889625"/>
          </a:xfrm>
          <a:noFill/>
        </p:spPr>
      </p:pic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2781300" y="6172200"/>
            <a:ext cx="37719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/>
              <a:t>THE TRUST GIANT’S POINT OF VIEW</a:t>
            </a:r>
          </a:p>
          <a:p>
            <a:pPr algn="ctr" eaLnBrk="1" hangingPunct="1"/>
            <a:r>
              <a:rPr lang="en-US" sz="1600"/>
              <a:t>“What a Funny Little Government”</a:t>
            </a:r>
          </a:p>
        </p:txBody>
      </p:sp>
    </p:spTree>
    <p:extLst>
      <p:ext uri="{BB962C8B-B14F-4D97-AF65-F5344CB8AC3E}">
        <p14:creationId xmlns:p14="http://schemas.microsoft.com/office/powerpoint/2010/main" val="1958143839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28600" y="6248400"/>
            <a:ext cx="8763000" cy="685800"/>
          </a:xfrm>
        </p:spPr>
        <p:txBody>
          <a:bodyPr/>
          <a:lstStyle/>
          <a:p>
            <a:pPr eaLnBrk="1" hangingPunct="1"/>
            <a:r>
              <a:rPr lang="en-US" sz="1600" i="1" smtClean="0"/>
              <a:t>“The Brains that Achieved the Tammany Victory at the Rochester Democratic Convention”</a:t>
            </a:r>
            <a:br>
              <a:rPr lang="en-US" sz="1600" i="1" smtClean="0"/>
            </a:br>
            <a:endParaRPr lang="en-US" sz="1600" i="1" smtClean="0"/>
          </a:p>
        </p:txBody>
      </p:sp>
      <p:pic>
        <p:nvPicPr>
          <p:cNvPr id="9219" name="Picture 3" descr="09thebrai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8600"/>
            <a:ext cx="5029200" cy="591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200295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0243" name="Content Placeholder 5" descr="1-2-193D-25-ExplorePAHistory-a0m0b0-a_34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66675"/>
            <a:ext cx="8458200" cy="6689725"/>
          </a:xfrm>
        </p:spPr>
      </p:pic>
    </p:spTree>
    <p:extLst>
      <p:ext uri="{BB962C8B-B14F-4D97-AF65-F5344CB8AC3E}">
        <p14:creationId xmlns:p14="http://schemas.microsoft.com/office/powerpoint/2010/main" val="2937043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Chesapeake Bay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Plantations</a:t>
            </a:r>
          </a:p>
          <a:p>
            <a:pPr eaLnBrk="1" hangingPunct="1"/>
            <a:r>
              <a:rPr lang="en-US" smtClean="0"/>
              <a:t>Mostly men</a:t>
            </a:r>
          </a:p>
          <a:p>
            <a:pPr eaLnBrk="1" hangingPunct="1"/>
            <a:r>
              <a:rPr lang="en-US" smtClean="0"/>
              <a:t>Relied on slavery</a:t>
            </a:r>
          </a:p>
          <a:p>
            <a:pPr eaLnBrk="1" hangingPunct="1"/>
            <a:r>
              <a:rPr lang="en-US" smtClean="0"/>
              <a:t>More like a business</a:t>
            </a:r>
          </a:p>
          <a:p>
            <a:pPr eaLnBrk="1" hangingPunct="1"/>
            <a:r>
              <a:rPr lang="en-US" smtClean="0"/>
              <a:t>Children ‘schooled’ at home</a:t>
            </a:r>
          </a:p>
          <a:p>
            <a:pPr eaLnBrk="1" hangingPunct="1"/>
            <a:r>
              <a:rPr lang="en-US" smtClean="0"/>
              <a:t>Spread out, rural (counties)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7706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1267" name="Content Placeholder 3" descr="Standard_oil_octopus_loc_colo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25" y="679450"/>
            <a:ext cx="9134475" cy="5446713"/>
          </a:xfrm>
        </p:spPr>
      </p:pic>
    </p:spTree>
    <p:extLst>
      <p:ext uri="{BB962C8B-B14F-4D97-AF65-F5344CB8AC3E}">
        <p14:creationId xmlns:p14="http://schemas.microsoft.com/office/powerpoint/2010/main" val="3864581661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8" y="685800"/>
            <a:ext cx="8918903" cy="5135563"/>
          </a:xfrm>
        </p:spPr>
      </p:pic>
    </p:spTree>
    <p:extLst>
      <p:ext uri="{BB962C8B-B14F-4D97-AF65-F5344CB8AC3E}">
        <p14:creationId xmlns:p14="http://schemas.microsoft.com/office/powerpoint/2010/main" val="393103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MIDDLE COLONIES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 eaLnBrk="1" hangingPunct="1"/>
            <a:r>
              <a:rPr lang="en-US" dirty="0" smtClean="0"/>
              <a:t>Proprietary colonies</a:t>
            </a:r>
          </a:p>
          <a:p>
            <a:pPr eaLnBrk="1" hangingPunct="1"/>
            <a:r>
              <a:rPr lang="en-US" dirty="0" smtClean="0"/>
              <a:t>Pennsylvania Colony:</a:t>
            </a:r>
          </a:p>
          <a:p>
            <a:pPr lvl="1" eaLnBrk="1" hangingPunct="1"/>
            <a:r>
              <a:rPr lang="en-US" b="1" dirty="0" smtClean="0"/>
              <a:t>William Penn:  Quaker</a:t>
            </a:r>
          </a:p>
          <a:p>
            <a:pPr lvl="1" eaLnBrk="1" hangingPunct="1"/>
            <a:r>
              <a:rPr lang="en-US" dirty="0" smtClean="0"/>
              <a:t>“Inner Light” salvation</a:t>
            </a:r>
          </a:p>
          <a:p>
            <a:pPr lvl="1" eaLnBrk="1" hangingPunct="1"/>
            <a:r>
              <a:rPr lang="en-US" dirty="0" smtClean="0"/>
              <a:t>“The Holy Experiment”</a:t>
            </a:r>
          </a:p>
          <a:p>
            <a:pPr lvl="1" eaLnBrk="1" hangingPunct="1"/>
            <a:r>
              <a:rPr lang="en-US" b="1" dirty="0" smtClean="0"/>
              <a:t>Religious Tolerance/Freedom</a:t>
            </a:r>
          </a:p>
          <a:p>
            <a:pPr lvl="1" eaLnBrk="1" hangingPunct="1"/>
            <a:r>
              <a:rPr lang="en-US" b="1" dirty="0" smtClean="0"/>
              <a:t>Diversity</a:t>
            </a:r>
            <a:r>
              <a:rPr lang="en-US" dirty="0" smtClean="0"/>
              <a:t>: Germans, Dutch, Scottish, etc.</a:t>
            </a:r>
          </a:p>
          <a:p>
            <a:pPr lvl="1" eaLnBrk="1" hangingPunct="1"/>
            <a:r>
              <a:rPr lang="en-US" dirty="0" smtClean="0"/>
              <a:t>Philly: grid plan, town squares, parks</a:t>
            </a:r>
          </a:p>
        </p:txBody>
      </p:sp>
    </p:spTree>
    <p:extLst>
      <p:ext uri="{BB962C8B-B14F-4D97-AF65-F5344CB8AC3E}">
        <p14:creationId xmlns:p14="http://schemas.microsoft.com/office/powerpoint/2010/main" val="240841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Bacon’s Rebellion </a:t>
            </a:r>
            <a:r>
              <a:rPr lang="en-US" dirty="0" smtClean="0"/>
              <a:t>1676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Nathaniel Bacon</a:t>
            </a:r>
          </a:p>
          <a:p>
            <a:r>
              <a:rPr lang="en-US" dirty="0" smtClean="0"/>
              <a:t>Virginia Governor William Berkeley</a:t>
            </a:r>
          </a:p>
          <a:p>
            <a:r>
              <a:rPr lang="en-US" dirty="0" smtClean="0"/>
              <a:t>Indians</a:t>
            </a:r>
          </a:p>
          <a:p>
            <a:r>
              <a:rPr lang="en-US" b="1" dirty="0" smtClean="0"/>
              <a:t>Clash between east/west, rich/poor</a:t>
            </a:r>
          </a:p>
          <a:p>
            <a:r>
              <a:rPr lang="en-US" b="1" dirty="0" smtClean="0"/>
              <a:t>Revision of indentured servants and more reliance on slave labor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26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534400" cy="4114800"/>
          </a:xfrm>
        </p:spPr>
        <p:txBody>
          <a:bodyPr/>
          <a:lstStyle/>
          <a:p>
            <a:pPr eaLnBrk="1" hangingPunct="1"/>
            <a:r>
              <a:rPr lang="en-US" smtClean="0"/>
              <a:t>American UNITY within churches’ disunities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/>
            <a:r>
              <a:rPr lang="en-US" smtClean="0"/>
              <a:t>Pattern: defiance of religious authority will help lead to defying royal authority…</a:t>
            </a:r>
          </a:p>
        </p:txBody>
      </p:sp>
      <p:sp>
        <p:nvSpPr>
          <p:cNvPr id="4915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smtClean="0"/>
              <a:t>The Great Awakening</a:t>
            </a:r>
          </a:p>
        </p:txBody>
      </p:sp>
    </p:spTree>
    <p:extLst>
      <p:ext uri="{BB962C8B-B14F-4D97-AF65-F5344CB8AC3E}">
        <p14:creationId xmlns:p14="http://schemas.microsoft.com/office/powerpoint/2010/main" val="266891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u="sng" smtClean="0"/>
              <a:t>Jonathan Edwards</a:t>
            </a:r>
            <a:endParaRPr lang="en-US" smtClean="0"/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New England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Argued God was angry with our sinfulness. But if express deep penitence, you will be given God’s grace.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u="sng" smtClean="0"/>
              <a:t>George Whitefield</a:t>
            </a:r>
            <a:endParaRPr lang="en-US" smtClean="0"/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Brought message to all colonies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Dynamic, rousing sermons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Preached in barns, tents, fields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Abolitionist, Methodist </a:t>
            </a:r>
          </a:p>
        </p:txBody>
      </p:sp>
      <p:sp>
        <p:nvSpPr>
          <p:cNvPr id="50179" name="Rectangle 4"/>
          <p:cNvSpPr>
            <a:spLocks noChangeArrowheads="1"/>
          </p:cNvSpPr>
          <p:nvPr/>
        </p:nvSpPr>
        <p:spPr bwMode="auto">
          <a:xfrm>
            <a:off x="685800" y="228600"/>
            <a:ext cx="7772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2000">
                <a:solidFill>
                  <a:schemeClr val="folHlink"/>
                </a:solidFill>
              </a:rPr>
              <a:t>Great Awakening continued…</a:t>
            </a:r>
          </a:p>
        </p:txBody>
      </p:sp>
    </p:spTree>
    <p:extLst>
      <p:ext uri="{BB962C8B-B14F-4D97-AF65-F5344CB8AC3E}">
        <p14:creationId xmlns:p14="http://schemas.microsoft.com/office/powerpoint/2010/main" val="344546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838200"/>
            <a:ext cx="8686800" cy="480060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sz="3800" i="1" dirty="0" smtClean="0">
                <a:solidFill>
                  <a:schemeClr val="tx1"/>
                </a:solidFill>
              </a:rPr>
              <a:t>How did it happen that thirteen colonies on the fringe of civilization, as it were, with perhaps half a million males of fighting age, without military resources, without leaders, without even a national government, a national army, a national treasury, brought the mightiest of European powers to its knees, and wrung from it concessions beyond the avarice of conquerors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                                               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                                    - Henry Steele Commager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11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Loyalist</a:t>
            </a:r>
          </a:p>
          <a:p>
            <a:r>
              <a:rPr lang="en-US" dirty="0" smtClean="0"/>
              <a:t>Moderates</a:t>
            </a:r>
          </a:p>
          <a:p>
            <a:r>
              <a:rPr lang="en-US" dirty="0" smtClean="0"/>
              <a:t>Patriots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32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Treaty </a:t>
            </a:r>
            <a:r>
              <a:rPr lang="en-US" smtClean="0"/>
              <a:t>of Paris (1783)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Recognition</a:t>
            </a:r>
          </a:p>
          <a:p>
            <a:r>
              <a:rPr lang="en-US" dirty="0" smtClean="0"/>
              <a:t>All territory east of the Mississippi River</a:t>
            </a:r>
          </a:p>
          <a:p>
            <a:r>
              <a:rPr lang="en-US" dirty="0" smtClean="0"/>
              <a:t>Fishing rights off Newfoundland</a:t>
            </a:r>
          </a:p>
          <a:p>
            <a:r>
              <a:rPr lang="en-US" dirty="0" smtClean="0"/>
              <a:t>Both sides collect debts from citizens in the other country (legitimate debts still stood)</a:t>
            </a:r>
          </a:p>
          <a:p>
            <a:r>
              <a:rPr lang="en-US" dirty="0" smtClean="0"/>
              <a:t>Congress would return confiscated property to British subjects (realistically didn’t happen)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31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5100"/>
              <a:t>Creation of the</a:t>
            </a:r>
            <a:br>
              <a:rPr lang="en-US" sz="5100"/>
            </a:br>
            <a:r>
              <a:rPr lang="en-US" sz="5100"/>
              <a:t>U.S. Constitution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25056"/>
            <a:r>
              <a:rPr lang="en-US" dirty="0" smtClean="0"/>
              <a:t>The AOC (Articles of Confederation) were unable to address the economic and political problems facing the new nation</a:t>
            </a:r>
          </a:p>
          <a:p>
            <a:pPr marL="625056"/>
            <a:r>
              <a:rPr lang="en-US" dirty="0" smtClean="0"/>
              <a:t>The Constitution was completed only b/c the delegates at the convention were able to reach a # of major compromises.</a:t>
            </a:r>
          </a:p>
        </p:txBody>
      </p:sp>
    </p:spTree>
    <p:extLst>
      <p:ext uri="{BB962C8B-B14F-4D97-AF65-F5344CB8AC3E}">
        <p14:creationId xmlns:p14="http://schemas.microsoft.com/office/powerpoint/2010/main" val="116745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World System: </a:t>
            </a:r>
            <a:r>
              <a:rPr lang="en-US" sz="2800" dirty="0" smtClean="0"/>
              <a:t>Who’s #1..?</a:t>
            </a:r>
            <a:endParaRPr lang="en-US" dirty="0" smtClean="0"/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SPAIN:   1492-1550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DUTCH:  1550s-1650s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ENGLAND/FRANCE:    1650s-1763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	(1763 - Seven Years’ War ends: the French are out)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ENGLAND:    1763-1918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	(financial center of the world: London to NYC)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UNITED STATES: 1918- 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91225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25056"/>
            <a:r>
              <a:rPr lang="en-US" dirty="0" smtClean="0"/>
              <a:t>Opposition to ratification of the Constitution came from antifederalists, who feared a strong central government.</a:t>
            </a:r>
          </a:p>
          <a:p>
            <a:pPr marL="282156" indent="0">
              <a:buNone/>
            </a:pPr>
            <a:endParaRPr lang="en-US" dirty="0" smtClean="0"/>
          </a:p>
          <a:p>
            <a:pPr marL="625056"/>
            <a:r>
              <a:rPr lang="en-US" dirty="0" smtClean="0"/>
              <a:t>Promise of a bill of rights was important to ratification of the Constitution.</a:t>
            </a:r>
          </a:p>
        </p:txBody>
      </p:sp>
    </p:spTree>
    <p:extLst>
      <p:ext uri="{BB962C8B-B14F-4D97-AF65-F5344CB8AC3E}">
        <p14:creationId xmlns:p14="http://schemas.microsoft.com/office/powerpoint/2010/main" val="58159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169664"/>
            <a:ext cx="7358063" cy="955477"/>
          </a:xfrm>
        </p:spPr>
        <p:txBody>
          <a:bodyPr/>
          <a:lstStyle/>
          <a:p>
            <a:pPr eaLnBrk="1" hangingPunct="1"/>
            <a:r>
              <a:rPr lang="en-US" sz="5300" dirty="0" err="1"/>
              <a:t>Shays’s</a:t>
            </a:r>
            <a:r>
              <a:rPr lang="en-US" sz="5300" dirty="0"/>
              <a:t> Rebellion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077199" cy="4995862"/>
          </a:xfrm>
        </p:spPr>
        <p:txBody>
          <a:bodyPr>
            <a:normAutofit fontScale="92500" lnSpcReduction="10000"/>
          </a:bodyPr>
          <a:lstStyle/>
          <a:p>
            <a:pPr marL="625056"/>
            <a:r>
              <a:rPr lang="en-US" dirty="0" smtClean="0"/>
              <a:t>Aug. 1786 - Feb. 1787</a:t>
            </a:r>
          </a:p>
          <a:p>
            <a:pPr marL="625056"/>
            <a:r>
              <a:rPr lang="en-US" dirty="0" smtClean="0"/>
              <a:t>Considered a pivotal event in the decision to reform the AOC </a:t>
            </a:r>
          </a:p>
          <a:p>
            <a:pPr marL="625056"/>
            <a:r>
              <a:rPr lang="en-US" dirty="0" smtClean="0"/>
              <a:t>Frustration over farmers’ debts and foreclosures led to revolts against the courts of Massachusetts</a:t>
            </a:r>
          </a:p>
          <a:p>
            <a:pPr marL="625056"/>
            <a:r>
              <a:rPr lang="en-US" dirty="0" smtClean="0"/>
              <a:t>Mass legislature did not enact the economic policies of easy money/credit</a:t>
            </a:r>
          </a:p>
          <a:p>
            <a:pPr marL="625056"/>
            <a:r>
              <a:rPr lang="en-US" b="1" u="sng" dirty="0" smtClean="0"/>
              <a:t>Revealed AOC </a:t>
            </a:r>
            <a:r>
              <a:rPr lang="en-US" b="1" u="sng" dirty="0" err="1" smtClean="0"/>
              <a:t>govt’s</a:t>
            </a:r>
            <a:r>
              <a:rPr lang="en-US" b="1" u="sng" dirty="0" smtClean="0"/>
              <a:t> inability to deal with major economic problems</a:t>
            </a:r>
          </a:p>
        </p:txBody>
      </p:sp>
    </p:spTree>
    <p:extLst>
      <p:ext uri="{BB962C8B-B14F-4D97-AF65-F5344CB8AC3E}">
        <p14:creationId xmlns:p14="http://schemas.microsoft.com/office/powerpoint/2010/main" val="7077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100"/>
              <a:t>Constitutional Convention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2969" y="1625203"/>
            <a:ext cx="7358063" cy="4634508"/>
          </a:xfrm>
        </p:spPr>
        <p:txBody>
          <a:bodyPr/>
          <a:lstStyle/>
          <a:p>
            <a:pPr marL="625056"/>
            <a:endParaRPr lang="en-US" dirty="0" smtClean="0"/>
          </a:p>
          <a:p>
            <a:pPr marL="625056"/>
            <a:r>
              <a:rPr lang="en-US" dirty="0" smtClean="0"/>
              <a:t>Difficulty: design a strong central government while protecting individual liberties</a:t>
            </a:r>
          </a:p>
          <a:p>
            <a:pPr marL="625056"/>
            <a:r>
              <a:rPr lang="en-US" dirty="0" smtClean="0"/>
              <a:t>The Virginia Plan went well beyond just revising the AOC (Edmund Randolph)</a:t>
            </a:r>
          </a:p>
          <a:p>
            <a:pPr marL="625056"/>
            <a:r>
              <a:rPr lang="en-US" dirty="0" smtClean="0"/>
              <a:t>James Madison:</a:t>
            </a:r>
          </a:p>
          <a:p>
            <a:pPr marL="625056"/>
            <a:r>
              <a:rPr lang="en-US" dirty="0" smtClean="0"/>
              <a:t>George Mason:</a:t>
            </a:r>
          </a:p>
        </p:txBody>
      </p:sp>
    </p:spTree>
    <p:extLst>
      <p:ext uri="{BB962C8B-B14F-4D97-AF65-F5344CB8AC3E}">
        <p14:creationId xmlns:p14="http://schemas.microsoft.com/office/powerpoint/2010/main" val="291900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Federalists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25056"/>
            <a:r>
              <a:rPr lang="en-US" dirty="0" smtClean="0"/>
              <a:t>Support: mainly coastal and urban areas and upper classes - merchants, financiers, shippers, planters, though not all upper-class citizens were Federalists</a:t>
            </a:r>
          </a:p>
          <a:p>
            <a:pPr marL="625056"/>
            <a:r>
              <a:rPr lang="en-US" dirty="0" smtClean="0"/>
              <a:t>Leaders: Hamilton, Madison, and Franklin</a:t>
            </a:r>
          </a:p>
          <a:p>
            <a:pPr marL="625056"/>
            <a:r>
              <a:rPr lang="en-US" dirty="0" smtClean="0"/>
              <a:t>Strong central government = peace, stability and strong Union (the AOC could not provide these).</a:t>
            </a:r>
          </a:p>
        </p:txBody>
      </p:sp>
    </p:spTree>
    <p:extLst>
      <p:ext uri="{BB962C8B-B14F-4D97-AF65-F5344CB8AC3E}">
        <p14:creationId xmlns:p14="http://schemas.microsoft.com/office/powerpoint/2010/main" val="421788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178594"/>
            <a:ext cx="7358063" cy="1268016"/>
          </a:xfrm>
        </p:spPr>
        <p:txBody>
          <a:bodyPr/>
          <a:lstStyle/>
          <a:p>
            <a:pPr eaLnBrk="1" hangingPunct="1"/>
            <a:r>
              <a:rPr lang="en-US" smtClean="0"/>
              <a:t>Antifederalists</a:t>
            </a: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2969" y="1446609"/>
            <a:ext cx="7358063" cy="4518422"/>
          </a:xfrm>
        </p:spPr>
        <p:txBody>
          <a:bodyPr/>
          <a:lstStyle/>
          <a:p>
            <a:pPr marL="625056"/>
            <a:r>
              <a:rPr lang="en-US" dirty="0" smtClean="0"/>
              <a:t>Support: mainly rural areas and those philosophically opposed to a strong central government.</a:t>
            </a:r>
          </a:p>
          <a:p>
            <a:pPr marL="625056"/>
            <a:r>
              <a:rPr lang="en-US" dirty="0" smtClean="0"/>
              <a:t>Leaders: Patrick Henry, John Hancock, and George Mason</a:t>
            </a:r>
          </a:p>
          <a:p>
            <a:pPr marL="625056"/>
            <a:r>
              <a:rPr lang="en-US" dirty="0" smtClean="0"/>
              <a:t>Central gov’t did not guarantee protection of </a:t>
            </a:r>
            <a:r>
              <a:rPr lang="en-US" dirty="0" err="1" smtClean="0"/>
              <a:t>ind.</a:t>
            </a:r>
            <a:r>
              <a:rPr lang="en-US" dirty="0" smtClean="0"/>
              <a:t> rights.</a:t>
            </a:r>
          </a:p>
        </p:txBody>
      </p:sp>
    </p:spTree>
    <p:extLst>
      <p:ext uri="{BB962C8B-B14F-4D97-AF65-F5344CB8AC3E}">
        <p14:creationId xmlns:p14="http://schemas.microsoft.com/office/powerpoint/2010/main" val="344186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/>
              <a:t/>
            </a:r>
            <a:br>
              <a:rPr lang="en-US" sz="3400"/>
            </a:br>
            <a:r>
              <a:rPr lang="en-US" sz="3400"/>
              <a:t>Ratification of the Constitution</a:t>
            </a: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25056"/>
            <a:r>
              <a:rPr lang="en-US" i="1" smtClean="0"/>
              <a:t>Federalist Papers</a:t>
            </a:r>
            <a:endParaRPr lang="en-US" smtClean="0"/>
          </a:p>
          <a:p>
            <a:pPr marL="625056"/>
            <a:r>
              <a:rPr lang="en-US" smtClean="0"/>
              <a:t>Feds argument: 3 branches/checks &amp; balances limited potential for abuse of power</a:t>
            </a:r>
          </a:p>
          <a:p>
            <a:pPr marL="625056"/>
            <a:r>
              <a:rPr lang="en-US" smtClean="0"/>
              <a:t>The promise to add a bill of rights</a:t>
            </a:r>
          </a:p>
        </p:txBody>
      </p:sp>
    </p:spTree>
    <p:extLst>
      <p:ext uri="{BB962C8B-B14F-4D97-AF65-F5344CB8AC3E}">
        <p14:creationId xmlns:p14="http://schemas.microsoft.com/office/powerpoint/2010/main" val="391752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14812" y="1946672"/>
            <a:ext cx="4036219" cy="4018359"/>
          </a:xfrm>
        </p:spPr>
        <p:txBody>
          <a:bodyPr>
            <a:normAutofit fontScale="92500" lnSpcReduction="10000"/>
          </a:bodyPr>
          <a:lstStyle/>
          <a:p>
            <a:pPr marL="625056"/>
            <a:r>
              <a:rPr lang="en-US" dirty="0" smtClean="0"/>
              <a:t>Hamilton effort to win over his home state (NY)</a:t>
            </a:r>
          </a:p>
          <a:p>
            <a:pPr marL="625056"/>
            <a:r>
              <a:rPr lang="en-US" dirty="0" smtClean="0"/>
              <a:t>Defended the Constitution</a:t>
            </a:r>
          </a:p>
          <a:p>
            <a:pPr marL="625056"/>
            <a:r>
              <a:rPr lang="en-US" dirty="0" smtClean="0"/>
              <a:t>Explains the complexities of a Constitutional government</a:t>
            </a:r>
          </a:p>
        </p:txBody>
      </p:sp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" y="365001"/>
            <a:ext cx="3634383" cy="632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034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ChangeArrowheads="1"/>
          </p:cNvSpPr>
          <p:nvPr>
            <p:ph type="title"/>
          </p:nvPr>
        </p:nvSpPr>
        <p:spPr>
          <a:xfrm>
            <a:off x="928687" y="5679281"/>
            <a:ext cx="7358063" cy="1178719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GW</a:t>
            </a:r>
          </a:p>
        </p:txBody>
      </p:sp>
      <p:pic>
        <p:nvPicPr>
          <p:cNvPr id="45059" name="Picture 4" descr="George Washington portra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121" y="160734"/>
            <a:ext cx="5371207" cy="5518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447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Domestic Policy</a:t>
            </a: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25056"/>
            <a:r>
              <a:rPr lang="en-US" dirty="0" smtClean="0"/>
              <a:t>cabinet</a:t>
            </a:r>
          </a:p>
          <a:p>
            <a:pPr marL="625056"/>
            <a:r>
              <a:rPr lang="en-US" dirty="0" smtClean="0"/>
              <a:t>Judiciary Act of 1789: created the Supreme Court and a lower federal court system (giving greater definition to the judicial branch)</a:t>
            </a:r>
          </a:p>
          <a:p>
            <a:pPr marL="625056"/>
            <a:r>
              <a:rPr lang="en-US" dirty="0" smtClean="0"/>
              <a:t>Economic Plan</a:t>
            </a:r>
          </a:p>
          <a:p>
            <a:pPr marL="625056"/>
            <a:r>
              <a:rPr lang="en-US" dirty="0" smtClean="0"/>
              <a:t>Whiskey Rebellion</a:t>
            </a:r>
          </a:p>
        </p:txBody>
      </p:sp>
    </p:spTree>
    <p:extLst>
      <p:ext uri="{BB962C8B-B14F-4D97-AF65-F5344CB8AC3E}">
        <p14:creationId xmlns:p14="http://schemas.microsoft.com/office/powerpoint/2010/main" val="282625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ChangeArrowheads="1"/>
          </p:cNvSpPr>
          <p:nvPr>
            <p:ph type="title"/>
          </p:nvPr>
        </p:nvSpPr>
        <p:spPr>
          <a:xfrm>
            <a:off x="678656" y="696516"/>
            <a:ext cx="7750969" cy="1196578"/>
          </a:xfrm>
        </p:spPr>
        <p:txBody>
          <a:bodyPr/>
          <a:lstStyle/>
          <a:p>
            <a:pPr eaLnBrk="1" hangingPunct="1"/>
            <a:r>
              <a:rPr lang="en-US" sz="5100"/>
              <a:t>Hamilton’s Economic Plan</a:t>
            </a: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75109" y="1928813"/>
            <a:ext cx="7608094" cy="4286250"/>
          </a:xfrm>
        </p:spPr>
        <p:txBody>
          <a:bodyPr/>
          <a:lstStyle/>
          <a:p>
            <a:pPr marL="625056"/>
            <a:r>
              <a:rPr lang="en-US" smtClean="0"/>
              <a:t>Tariff of 1789 - designed to protect domestic manufacturing &amp; raise revenue</a:t>
            </a:r>
          </a:p>
          <a:p>
            <a:pPr marL="625056"/>
            <a:r>
              <a:rPr lang="en-US" smtClean="0"/>
              <a:t>Report on Public Credit</a:t>
            </a:r>
          </a:p>
          <a:p>
            <a:pPr marL="625056"/>
            <a:r>
              <a:rPr lang="en-US" smtClean="0"/>
              <a:t>Creation of a national bank</a:t>
            </a:r>
          </a:p>
        </p:txBody>
      </p:sp>
    </p:spTree>
    <p:extLst>
      <p:ext uri="{BB962C8B-B14F-4D97-AF65-F5344CB8AC3E}">
        <p14:creationId xmlns:p14="http://schemas.microsoft.com/office/powerpoint/2010/main" val="396931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40386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dirty="0" smtClean="0"/>
              <a:t>OLD </a:t>
            </a:r>
            <a:r>
              <a:rPr lang="en-US" sz="2400" dirty="0" smtClean="0"/>
              <a:t>(Europe)</a:t>
            </a:r>
            <a:endParaRPr lang="en-US" dirty="0" smtClean="0"/>
          </a:p>
          <a:p>
            <a:pPr eaLnBrk="1" hangingPunct="1"/>
            <a:r>
              <a:rPr lang="en-US" sz="2400" dirty="0" smtClean="0"/>
              <a:t>Horse, cattle, pigs, sheep, chicken, wheat</a:t>
            </a:r>
          </a:p>
          <a:p>
            <a:pPr eaLnBrk="1" hangingPunct="1">
              <a:buFontTx/>
              <a:buNone/>
            </a:pPr>
            <a:endParaRPr lang="en-US" sz="2400" dirty="0" smtClean="0"/>
          </a:p>
          <a:p>
            <a:pPr eaLnBrk="1" hangingPunct="1"/>
            <a:r>
              <a:rPr lang="en-US" sz="2400" dirty="0" smtClean="0"/>
              <a:t>Advanced in animal domestication</a:t>
            </a:r>
          </a:p>
          <a:p>
            <a:pPr eaLnBrk="1" hangingPunct="1">
              <a:buFontTx/>
              <a:buNone/>
            </a:pPr>
            <a:endParaRPr lang="en-US" sz="2400" dirty="0" smtClean="0"/>
          </a:p>
          <a:p>
            <a:pPr eaLnBrk="1" hangingPunct="1"/>
            <a:r>
              <a:rPr lang="en-US" sz="2400" dirty="0" smtClean="0"/>
              <a:t>Disease: smallpox</a:t>
            </a:r>
            <a:endParaRPr lang="en-US" sz="2800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5029200" y="1524000"/>
            <a:ext cx="396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3200" dirty="0"/>
              <a:t>NEW </a:t>
            </a:r>
            <a:r>
              <a:rPr lang="en-US" dirty="0"/>
              <a:t>(Americas)</a:t>
            </a:r>
            <a:endParaRPr lang="en-US" sz="3200" dirty="0"/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dirty="0"/>
              <a:t>Maize, tubers, tomatoes, squash, turkey, legumes, cacao, tobacco, peppers</a:t>
            </a:r>
          </a:p>
          <a:p>
            <a:pPr marL="342900" indent="-342900" eaLnBrk="1" hangingPunct="1">
              <a:spcBef>
                <a:spcPct val="20000"/>
              </a:spcBef>
            </a:pPr>
            <a:endParaRPr lang="en-US" dirty="0"/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dirty="0"/>
              <a:t>complex carbohydrates</a:t>
            </a:r>
          </a:p>
          <a:p>
            <a:pPr marL="342900" indent="-342900" eaLnBrk="1" hangingPunct="1">
              <a:spcBef>
                <a:spcPct val="20000"/>
              </a:spcBef>
            </a:pPr>
            <a:endParaRPr lang="en-US" dirty="0"/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dirty="0"/>
              <a:t>Disease: syphilis</a:t>
            </a:r>
          </a:p>
          <a:p>
            <a:pPr marL="342900" indent="-342900" eaLnBrk="1" hangingPunct="1">
              <a:spcBef>
                <a:spcPct val="20000"/>
              </a:spcBef>
            </a:pPr>
            <a:endParaRPr lang="en-US" dirty="0"/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4724400" y="2209800"/>
            <a:ext cx="3597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endParaRPr lang="en-US" dirty="0"/>
          </a:p>
        </p:txBody>
      </p:sp>
      <p:sp>
        <p:nvSpPr>
          <p:cNvPr id="16389" name="Text Box 8"/>
          <p:cNvSpPr txBox="1">
            <a:spLocks noChangeArrowheads="1"/>
          </p:cNvSpPr>
          <p:nvPr/>
        </p:nvSpPr>
        <p:spPr bwMode="auto">
          <a:xfrm>
            <a:off x="1657350" y="563563"/>
            <a:ext cx="58293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/>
            <a:r>
              <a:rPr lang="en-US" sz="3200" u="sng" dirty="0">
                <a:solidFill>
                  <a:schemeClr val="tx2"/>
                </a:solidFill>
              </a:rPr>
              <a:t>COLUMBIAN EXCHANGE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78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ChangeArrowheads="1"/>
          </p:cNvSpPr>
          <p:nvPr>
            <p:ph type="title"/>
          </p:nvPr>
        </p:nvSpPr>
        <p:spPr>
          <a:xfrm>
            <a:off x="1571625" y="1071563"/>
            <a:ext cx="6215063" cy="1339453"/>
          </a:xfrm>
        </p:spPr>
        <p:txBody>
          <a:bodyPr/>
          <a:lstStyle/>
          <a:p>
            <a:pPr eaLnBrk="1" hangingPunct="1"/>
            <a:r>
              <a:rPr lang="en-US" sz="6700" b="1">
                <a:solidFill>
                  <a:srgbClr val="A40800"/>
                </a:solidFill>
                <a:latin typeface="American Typewriter" charset="0"/>
                <a:sym typeface="American Typewriter" charset="0"/>
              </a:rPr>
              <a:t>Rebellion</a:t>
            </a: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75109" y="1928813"/>
            <a:ext cx="7358063" cy="4393406"/>
          </a:xfrm>
        </p:spPr>
        <p:txBody>
          <a:bodyPr/>
          <a:lstStyle/>
          <a:p>
            <a:pPr marL="625056"/>
            <a:r>
              <a:rPr lang="en-US" dirty="0" smtClean="0"/>
              <a:t>Reaction to tax on whiskey</a:t>
            </a:r>
          </a:p>
          <a:p>
            <a:pPr marL="625056"/>
            <a:r>
              <a:rPr lang="en-US" dirty="0" smtClean="0"/>
              <a:t>Western Penn.</a:t>
            </a:r>
          </a:p>
          <a:p>
            <a:pPr marL="625056"/>
            <a:r>
              <a:rPr lang="en-US" dirty="0" smtClean="0"/>
              <a:t>6,000 Whiskey Rebels</a:t>
            </a:r>
          </a:p>
          <a:p>
            <a:pPr marL="625056"/>
            <a:r>
              <a:rPr lang="en-US" dirty="0" smtClean="0"/>
              <a:t>12,000 federalized militia (from Penn, MD, VA, &amp; NJ)</a:t>
            </a:r>
          </a:p>
        </p:txBody>
      </p:sp>
      <p:pic>
        <p:nvPicPr>
          <p:cNvPr id="5120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719" y="214313"/>
            <a:ext cx="4661297" cy="105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037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ChangeArrowheads="1"/>
          </p:cNvSpPr>
          <p:nvPr>
            <p:ph type="title"/>
          </p:nvPr>
        </p:nvSpPr>
        <p:spPr>
          <a:xfrm>
            <a:off x="875109" y="160734"/>
            <a:ext cx="7358063" cy="1285875"/>
          </a:xfrm>
        </p:spPr>
        <p:txBody>
          <a:bodyPr/>
          <a:lstStyle/>
          <a:p>
            <a:pPr eaLnBrk="1" hangingPunct="1"/>
            <a:r>
              <a:rPr lang="en-US" dirty="0" smtClean="0"/>
              <a:t>GW</a:t>
            </a: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562695"/>
            <a:ext cx="8381999" cy="3795117"/>
          </a:xfrm>
        </p:spPr>
        <p:txBody>
          <a:bodyPr/>
          <a:lstStyle/>
          <a:p>
            <a:pPr marL="282156" indent="0">
              <a:buNone/>
            </a:pPr>
            <a:r>
              <a:rPr lang="en-US" sz="3800" dirty="0" smtClean="0"/>
              <a:t>“</a:t>
            </a:r>
            <a:r>
              <a:rPr lang="en-US" sz="3800" dirty="0"/>
              <a:t>I believe scarcely any thing, short of a Chinese Wall, or a line of troops, will restrain land jobbers and the encroachment of settlers upon the Indian Territory”</a:t>
            </a:r>
          </a:p>
        </p:txBody>
      </p:sp>
    </p:spTree>
    <p:extLst>
      <p:ext uri="{BB962C8B-B14F-4D97-AF65-F5344CB8AC3E}">
        <p14:creationId xmlns:p14="http://schemas.microsoft.com/office/powerpoint/2010/main" val="296163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Foreign Affairs</a:t>
            </a: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2969" y="1562696"/>
            <a:ext cx="7358063" cy="4018359"/>
          </a:xfrm>
        </p:spPr>
        <p:txBody>
          <a:bodyPr/>
          <a:lstStyle/>
          <a:p>
            <a:pPr marL="625056"/>
            <a:r>
              <a:rPr lang="en-US" dirty="0" smtClean="0"/>
              <a:t>Proclamation of Neutrality</a:t>
            </a:r>
          </a:p>
          <a:p>
            <a:pPr marL="625056"/>
            <a:r>
              <a:rPr lang="en-US" dirty="0" smtClean="0"/>
              <a:t>Jay’s Treaty</a:t>
            </a:r>
          </a:p>
          <a:p>
            <a:pPr marL="625056"/>
            <a:r>
              <a:rPr lang="en-US" dirty="0" smtClean="0"/>
              <a:t>Pinckney’s Treaty</a:t>
            </a:r>
          </a:p>
          <a:p>
            <a:pPr marL="625056"/>
            <a:r>
              <a:rPr lang="en-US" dirty="0" smtClean="0"/>
              <a:t>Treaty of Greenville (after Battle of Fallen Timbers (NW Territory)</a:t>
            </a:r>
          </a:p>
        </p:txBody>
      </p:sp>
    </p:spTree>
    <p:extLst>
      <p:ext uri="{BB962C8B-B14F-4D97-AF65-F5344CB8AC3E}">
        <p14:creationId xmlns:p14="http://schemas.microsoft.com/office/powerpoint/2010/main" val="266045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500"/>
              <a:t>Proclamation of Neutrality</a:t>
            </a:r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2969" y="1553765"/>
            <a:ext cx="7358063" cy="4411266"/>
          </a:xfrm>
        </p:spPr>
        <p:txBody>
          <a:bodyPr/>
          <a:lstStyle/>
          <a:p>
            <a:pPr marL="625056"/>
            <a:r>
              <a:rPr lang="en-US" dirty="0" smtClean="0"/>
              <a:t>GW, 1793</a:t>
            </a:r>
          </a:p>
          <a:p>
            <a:pPr marL="625056"/>
            <a:r>
              <a:rPr lang="en-US" dirty="0" smtClean="0"/>
              <a:t>Warfare between Britain and France complicated U.S. politics.</a:t>
            </a:r>
          </a:p>
          <a:p>
            <a:pPr marL="625056"/>
            <a:r>
              <a:rPr lang="en-US" dirty="0" smtClean="0"/>
              <a:t>Britain: still had forts in NW Territory, as well as seizing Am. ships and impressing Am. sailors.</a:t>
            </a:r>
          </a:p>
          <a:p>
            <a:pPr marL="625056"/>
            <a:r>
              <a:rPr lang="en-US" dirty="0" smtClean="0"/>
              <a:t>France: Genet trying to get Am. aid for French Revolution</a:t>
            </a:r>
          </a:p>
        </p:txBody>
      </p:sp>
    </p:spTree>
    <p:extLst>
      <p:ext uri="{BB962C8B-B14F-4D97-AF65-F5344CB8AC3E}">
        <p14:creationId xmlns:p14="http://schemas.microsoft.com/office/powerpoint/2010/main" val="305499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178594"/>
            <a:ext cx="7358063" cy="1348383"/>
          </a:xfrm>
        </p:spPr>
        <p:txBody>
          <a:bodyPr/>
          <a:lstStyle/>
          <a:p>
            <a:pPr eaLnBrk="1" hangingPunct="1"/>
            <a:r>
              <a:rPr lang="en-US" sz="5100"/>
              <a:t>Jay’s Treaty</a:t>
            </a:r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05383" y="1348383"/>
            <a:ext cx="8724305" cy="4018359"/>
          </a:xfrm>
        </p:spPr>
        <p:txBody>
          <a:bodyPr>
            <a:normAutofit lnSpcReduction="10000"/>
          </a:bodyPr>
          <a:lstStyle/>
          <a:p>
            <a:pPr marL="625056"/>
            <a:r>
              <a:rPr lang="en-US" smtClean="0"/>
              <a:t>John Jay</a:t>
            </a:r>
          </a:p>
          <a:p>
            <a:pPr marL="625056"/>
            <a:r>
              <a:rPr lang="en-US" smtClean="0"/>
              <a:t>Britain promised to remove troops from the NW Territory</a:t>
            </a:r>
          </a:p>
          <a:p>
            <a:pPr marL="625056"/>
            <a:r>
              <a:rPr lang="en-US" smtClean="0"/>
              <a:t>On every other point of dispute, however Jay agreed to British terms</a:t>
            </a:r>
          </a:p>
          <a:p>
            <a:pPr marL="625056"/>
            <a:r>
              <a:rPr lang="en-US" smtClean="0"/>
              <a:t>No mention of impressments</a:t>
            </a:r>
          </a:p>
          <a:p>
            <a:pPr marL="625056"/>
            <a:r>
              <a:rPr lang="en-US" smtClean="0"/>
              <a:t>D-Rs denounce it as a “sellout” of American rights</a:t>
            </a:r>
          </a:p>
        </p:txBody>
      </p:sp>
    </p:spTree>
    <p:extLst>
      <p:ext uri="{BB962C8B-B14F-4D97-AF65-F5344CB8AC3E}">
        <p14:creationId xmlns:p14="http://schemas.microsoft.com/office/powerpoint/2010/main" val="287929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Pinckney’s Treaty</a:t>
            </a: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2969" y="1902023"/>
            <a:ext cx="7358063" cy="3152180"/>
          </a:xfrm>
        </p:spPr>
        <p:txBody>
          <a:bodyPr/>
          <a:lstStyle/>
          <a:p>
            <a:pPr marL="625056"/>
            <a:r>
              <a:rPr lang="en-US" smtClean="0"/>
              <a:t>Spain opened up the Mississippi and New Orleans for U.S. trade and shipping</a:t>
            </a:r>
          </a:p>
          <a:p>
            <a:pPr marL="625056"/>
            <a:r>
              <a:rPr lang="en-US" smtClean="0"/>
              <a:t>Spain was nervous - thought Jay’s Treaty was an alliance between U.S. and Britain</a:t>
            </a:r>
          </a:p>
        </p:txBody>
      </p:sp>
    </p:spTree>
    <p:extLst>
      <p:ext uri="{BB962C8B-B14F-4D97-AF65-F5344CB8AC3E}">
        <p14:creationId xmlns:p14="http://schemas.microsoft.com/office/powerpoint/2010/main" val="392684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GW’s Accomplishments</a:t>
            </a: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2969" y="1750219"/>
            <a:ext cx="7358063" cy="3348633"/>
          </a:xfrm>
        </p:spPr>
        <p:txBody>
          <a:bodyPr/>
          <a:lstStyle/>
          <a:p>
            <a:pPr marL="625056"/>
            <a:r>
              <a:rPr lang="en-US" smtClean="0"/>
              <a:t>Showed the new government could control its most distant regions</a:t>
            </a:r>
          </a:p>
          <a:p>
            <a:pPr marL="625056"/>
            <a:r>
              <a:rPr lang="en-US" smtClean="0"/>
              <a:t>Secured the homeland/homefront from threats: Britain, Spain, and Native Americans</a:t>
            </a:r>
          </a:p>
        </p:txBody>
      </p:sp>
    </p:spTree>
    <p:extLst>
      <p:ext uri="{BB962C8B-B14F-4D97-AF65-F5344CB8AC3E}">
        <p14:creationId xmlns:p14="http://schemas.microsoft.com/office/powerpoint/2010/main" val="135157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 noGrp="1" noChangeArrowheads="1"/>
          </p:cNvSpPr>
          <p:nvPr>
            <p:ph type="title"/>
          </p:nvPr>
        </p:nvSpPr>
        <p:spPr>
          <a:xfrm>
            <a:off x="4495800" y="274638"/>
            <a:ext cx="45720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John Adams</a:t>
            </a:r>
          </a:p>
        </p:txBody>
      </p:sp>
      <p:pic>
        <p:nvPicPr>
          <p:cNvPr id="655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41" y="375047"/>
            <a:ext cx="4320853" cy="5652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16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366117"/>
            <a:ext cx="7358063" cy="1330523"/>
          </a:xfrm>
        </p:spPr>
        <p:txBody>
          <a:bodyPr/>
          <a:lstStyle/>
          <a:p>
            <a:pPr eaLnBrk="1" hangingPunct="1"/>
            <a:r>
              <a:rPr lang="en-US" smtClean="0"/>
              <a:t>Foreign Policy</a:t>
            </a:r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2969" y="1678781"/>
            <a:ext cx="7358063" cy="3491508"/>
          </a:xfrm>
        </p:spPr>
        <p:txBody>
          <a:bodyPr/>
          <a:lstStyle/>
          <a:p>
            <a:pPr marL="625056"/>
            <a:r>
              <a:rPr lang="en-US" dirty="0" smtClean="0"/>
              <a:t>France breaks off relations with the U.S. after Jay’s Treaty</a:t>
            </a:r>
          </a:p>
          <a:p>
            <a:pPr marL="625056"/>
            <a:r>
              <a:rPr lang="en-US" dirty="0" smtClean="0"/>
              <a:t>XYZ Affair</a:t>
            </a:r>
          </a:p>
          <a:p>
            <a:pPr marL="625056"/>
            <a:r>
              <a:rPr lang="en-US" dirty="0" smtClean="0"/>
              <a:t>Quasi-War: period of increased hostility between France and the U.S. (1798-1800)</a:t>
            </a:r>
          </a:p>
        </p:txBody>
      </p:sp>
    </p:spTree>
    <p:extLst>
      <p:ext uri="{BB962C8B-B14F-4D97-AF65-F5344CB8AC3E}">
        <p14:creationId xmlns:p14="http://schemas.microsoft.com/office/powerpoint/2010/main" val="377006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25056"/>
            <a:endParaRPr lang="en-US" smtClean="0"/>
          </a:p>
        </p:txBody>
      </p:sp>
      <p:pic>
        <p:nvPicPr>
          <p:cNvPr id="686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1" y="1541487"/>
            <a:ext cx="3662288" cy="2450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891" y="2250282"/>
            <a:ext cx="1107281" cy="1176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4" name="Rectangle 5"/>
          <p:cNvSpPr>
            <a:spLocks/>
          </p:cNvSpPr>
          <p:nvPr/>
        </p:nvSpPr>
        <p:spPr bwMode="auto">
          <a:xfrm>
            <a:off x="3875485" y="2751996"/>
            <a:ext cx="6123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4200" b="1">
                <a:solidFill>
                  <a:srgbClr val="FFF959"/>
                </a:solidFill>
              </a:rPr>
              <a:t>vs.</a:t>
            </a:r>
          </a:p>
        </p:txBody>
      </p:sp>
      <p:pic>
        <p:nvPicPr>
          <p:cNvPr id="6861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156" y="1705570"/>
            <a:ext cx="4464844" cy="2232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344" y="2230190"/>
            <a:ext cx="1553766" cy="1359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7" name="Rectangle 8"/>
          <p:cNvSpPr>
            <a:spLocks/>
          </p:cNvSpPr>
          <p:nvPr/>
        </p:nvSpPr>
        <p:spPr bwMode="auto">
          <a:xfrm>
            <a:off x="1496840" y="4526705"/>
            <a:ext cx="4376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b="1">
                <a:solidFill>
                  <a:schemeClr val="tx1"/>
                </a:solidFill>
              </a:rPr>
              <a:t>D-Rs</a:t>
            </a:r>
          </a:p>
        </p:txBody>
      </p:sp>
      <p:sp>
        <p:nvSpPr>
          <p:cNvPr id="68618" name="Rectangle 9"/>
          <p:cNvSpPr>
            <a:spLocks/>
          </p:cNvSpPr>
          <p:nvPr/>
        </p:nvSpPr>
        <p:spPr bwMode="auto">
          <a:xfrm>
            <a:off x="6506394" y="4455267"/>
            <a:ext cx="43261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b="1">
                <a:solidFill>
                  <a:schemeClr val="tx1"/>
                </a:solidFill>
              </a:rPr>
              <a:t>Feds</a:t>
            </a:r>
          </a:p>
        </p:txBody>
      </p:sp>
    </p:spTree>
    <p:extLst>
      <p:ext uri="{BB962C8B-B14F-4D97-AF65-F5344CB8AC3E}">
        <p14:creationId xmlns:p14="http://schemas.microsoft.com/office/powerpoint/2010/main" val="200909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SPAIN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6482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New Spain</a:t>
            </a:r>
          </a:p>
          <a:p>
            <a:pPr eaLnBrk="1" hangingPunct="1"/>
            <a:r>
              <a:rPr lang="en-US" sz="2800" dirty="0" smtClean="0"/>
              <a:t>Established largest colonial empire in the New World</a:t>
            </a:r>
          </a:p>
          <a:p>
            <a:pPr eaLnBrk="1" hangingPunct="1"/>
            <a:r>
              <a:rPr lang="en-US" sz="2800" dirty="0" smtClean="0"/>
              <a:t>Gold &amp; Silver</a:t>
            </a:r>
          </a:p>
          <a:p>
            <a:pPr eaLnBrk="1" hangingPunct="1"/>
            <a:r>
              <a:rPr lang="en-US" sz="2800" dirty="0" smtClean="0"/>
              <a:t>Catholic: missionaries to covert natives</a:t>
            </a:r>
          </a:p>
          <a:p>
            <a:pPr eaLnBrk="1" hangingPunct="1"/>
            <a:r>
              <a:rPr lang="en-US" sz="2800" dirty="0" smtClean="0"/>
              <a:t>By 1650: 400,000 Spaniards have migrated to the New World</a:t>
            </a:r>
          </a:p>
        </p:txBody>
      </p:sp>
    </p:spTree>
    <p:extLst>
      <p:ext uri="{BB962C8B-B14F-4D97-AF65-F5344CB8AC3E}">
        <p14:creationId xmlns:p14="http://schemas.microsoft.com/office/powerpoint/2010/main" val="120921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XYZ Affair</a:t>
            </a:r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2969" y="1660922"/>
            <a:ext cx="7358063" cy="4018359"/>
          </a:xfrm>
        </p:spPr>
        <p:txBody>
          <a:bodyPr>
            <a:normAutofit lnSpcReduction="10000"/>
          </a:bodyPr>
          <a:lstStyle/>
          <a:p>
            <a:pPr marL="625056"/>
            <a:r>
              <a:rPr lang="en-US" dirty="0" smtClean="0"/>
              <a:t>France now harassing American ships at sea</a:t>
            </a:r>
          </a:p>
          <a:p>
            <a:pPr marL="625056"/>
            <a:r>
              <a:rPr lang="en-US" dirty="0" smtClean="0"/>
              <a:t>Main foreign affairs issue between both Britain and France: seizing ships (disrupted trade and economic growth)</a:t>
            </a:r>
          </a:p>
          <a:p>
            <a:pPr marL="625056"/>
            <a:r>
              <a:rPr lang="en-US" dirty="0" smtClean="0"/>
              <a:t>French officials demanded U.S. commissioners pay $250,000 “tribute” or bribe</a:t>
            </a:r>
          </a:p>
        </p:txBody>
      </p:sp>
    </p:spTree>
    <p:extLst>
      <p:ext uri="{BB962C8B-B14F-4D97-AF65-F5344CB8AC3E}">
        <p14:creationId xmlns:p14="http://schemas.microsoft.com/office/powerpoint/2010/main" val="102833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Quasi-War: period of increased hostility between France and the U.S. (1798-1800)</a:t>
            </a:r>
          </a:p>
          <a:p>
            <a:pPr>
              <a:buFont typeface="Gill Sans" charset="0"/>
              <a:buNone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8869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535781"/>
            <a:ext cx="7358063" cy="1357313"/>
          </a:xfrm>
        </p:spPr>
        <p:txBody>
          <a:bodyPr/>
          <a:lstStyle/>
          <a:p>
            <a:pPr eaLnBrk="1" hangingPunct="1"/>
            <a:r>
              <a:rPr lang="en-US" smtClean="0"/>
              <a:t>Domestic Policy</a:t>
            </a:r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2969" y="1723430"/>
            <a:ext cx="7358063" cy="2518172"/>
          </a:xfrm>
        </p:spPr>
        <p:txBody>
          <a:bodyPr/>
          <a:lstStyle/>
          <a:p>
            <a:pPr marL="625056"/>
            <a:r>
              <a:rPr lang="en-US" dirty="0" smtClean="0"/>
              <a:t>Alien and Sedition Acts</a:t>
            </a:r>
          </a:p>
          <a:p>
            <a:pPr marL="625056"/>
            <a:r>
              <a:rPr lang="en-US" dirty="0" smtClean="0"/>
              <a:t>Midnight Judges</a:t>
            </a:r>
          </a:p>
        </p:txBody>
      </p:sp>
    </p:spTree>
    <p:extLst>
      <p:ext uri="{BB962C8B-B14F-4D97-AF65-F5344CB8AC3E}">
        <p14:creationId xmlns:p14="http://schemas.microsoft.com/office/powerpoint/2010/main" val="428794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Alien Acts</a:t>
            </a:r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25056"/>
            <a:r>
              <a:rPr lang="en-US" dirty="0" smtClean="0"/>
              <a:t>directed towards immigrants</a:t>
            </a:r>
          </a:p>
          <a:p>
            <a:pPr marL="625056"/>
            <a:r>
              <a:rPr lang="en-US" dirty="0" smtClean="0"/>
              <a:t>naturalization increased from 5 to 14 years</a:t>
            </a:r>
          </a:p>
          <a:p>
            <a:pPr marL="625056"/>
            <a:r>
              <a:rPr lang="en-US" dirty="0" smtClean="0"/>
              <a:t>The president can detain aliens during wartime or deport any alien deemed dangerous to the U.S.</a:t>
            </a:r>
          </a:p>
          <a:p>
            <a:pPr marL="625056"/>
            <a:r>
              <a:rPr lang="en-US" dirty="0" smtClean="0"/>
              <a:t>More new immigrants tended to support the Democratic-Republicans...</a:t>
            </a:r>
          </a:p>
        </p:txBody>
      </p:sp>
    </p:spTree>
    <p:extLst>
      <p:ext uri="{BB962C8B-B14F-4D97-AF65-F5344CB8AC3E}">
        <p14:creationId xmlns:p14="http://schemas.microsoft.com/office/powerpoint/2010/main" val="39645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178594"/>
            <a:ext cx="7358063" cy="1375172"/>
          </a:xfrm>
        </p:spPr>
        <p:txBody>
          <a:bodyPr/>
          <a:lstStyle/>
          <a:p>
            <a:pPr eaLnBrk="1" hangingPunct="1"/>
            <a:r>
              <a:rPr lang="en-US" smtClean="0"/>
              <a:t>Sedition Act</a:t>
            </a:r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8594" y="1571625"/>
            <a:ext cx="8733234" cy="4393406"/>
          </a:xfrm>
        </p:spPr>
        <p:txBody>
          <a:bodyPr/>
          <a:lstStyle/>
          <a:p>
            <a:pPr marL="625056"/>
            <a:r>
              <a:rPr lang="en-US" dirty="0" smtClean="0"/>
              <a:t>speaking, writing, or publishing criticisms of the gov’t were illegal (at the very least misdemeanors and possibly treasonous)</a:t>
            </a:r>
          </a:p>
          <a:p>
            <a:pPr marL="625056"/>
            <a:r>
              <a:rPr lang="en-US" dirty="0" smtClean="0"/>
              <a:t>An attempt to silence opposition, the D-Rs (neutralize any challenges to their dominance)</a:t>
            </a:r>
          </a:p>
          <a:p>
            <a:pPr marL="625056"/>
            <a:r>
              <a:rPr lang="en-US" dirty="0" smtClean="0"/>
              <a:t>backfired on the Federalists</a:t>
            </a:r>
          </a:p>
        </p:txBody>
      </p:sp>
    </p:spTree>
    <p:extLst>
      <p:ext uri="{BB962C8B-B14F-4D97-AF65-F5344CB8AC3E}">
        <p14:creationId xmlns:p14="http://schemas.microsoft.com/office/powerpoint/2010/main" val="358830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KY &amp; VA Resolves</a:t>
            </a:r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2969" y="1660922"/>
            <a:ext cx="7358063" cy="4500563"/>
          </a:xfrm>
        </p:spPr>
        <p:txBody>
          <a:bodyPr/>
          <a:lstStyle/>
          <a:p>
            <a:pPr marL="625056"/>
            <a:r>
              <a:rPr lang="en-US" dirty="0" smtClean="0"/>
              <a:t>D-Rs’ reaction to A &amp; S Acts</a:t>
            </a:r>
          </a:p>
          <a:p>
            <a:pPr marL="625056"/>
            <a:r>
              <a:rPr lang="en-US" dirty="0" smtClean="0"/>
              <a:t>TJ &amp; Madison</a:t>
            </a:r>
          </a:p>
          <a:p>
            <a:pPr marL="625056"/>
            <a:r>
              <a:rPr lang="en-US" dirty="0" smtClean="0"/>
              <a:t>States have the right to interpret federal law and declare a federal law null and void if they believe it unconstitutional.</a:t>
            </a:r>
          </a:p>
        </p:txBody>
      </p:sp>
    </p:spTree>
    <p:extLst>
      <p:ext uri="{BB962C8B-B14F-4D97-AF65-F5344CB8AC3E}">
        <p14:creationId xmlns:p14="http://schemas.microsoft.com/office/powerpoint/2010/main" val="367720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178594"/>
            <a:ext cx="7358063" cy="1214438"/>
          </a:xfrm>
        </p:spPr>
        <p:txBody>
          <a:bodyPr/>
          <a:lstStyle/>
          <a:p>
            <a:pPr eaLnBrk="1" hangingPunct="1"/>
            <a:r>
              <a:rPr lang="en-US" sz="5100"/>
              <a:t>“The Revolution of 1800”</a:t>
            </a:r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8594" y="1339453"/>
            <a:ext cx="8786813" cy="4982766"/>
          </a:xfrm>
        </p:spPr>
        <p:txBody>
          <a:bodyPr/>
          <a:lstStyle/>
          <a:p>
            <a:pPr marL="625056"/>
            <a:r>
              <a:rPr lang="en-US" dirty="0" smtClean="0"/>
              <a:t>Feds and D-Rs: each side believed its defeat in 1800 would mean the end of the republic</a:t>
            </a:r>
          </a:p>
          <a:p>
            <a:pPr marL="625056"/>
            <a:r>
              <a:rPr lang="en-US" dirty="0" smtClean="0"/>
              <a:t>TJ</a:t>
            </a:r>
          </a:p>
          <a:p>
            <a:pPr marL="625056"/>
            <a:r>
              <a:rPr lang="en-US" dirty="0" smtClean="0"/>
              <a:t>Feds - internal disputes</a:t>
            </a:r>
          </a:p>
          <a:p>
            <a:pPr marL="625056"/>
            <a:r>
              <a:rPr lang="en-US" dirty="0" smtClean="0"/>
              <a:t>peaceful and orderly transfer of power</a:t>
            </a:r>
          </a:p>
          <a:p>
            <a:pPr marL="625056"/>
            <a:r>
              <a:rPr lang="en-US" dirty="0" smtClean="0"/>
              <a:t>“We are all Republicans, we are all Federalists.”</a:t>
            </a:r>
          </a:p>
        </p:txBody>
      </p:sp>
    </p:spTree>
    <p:extLst>
      <p:ext uri="{BB962C8B-B14F-4D97-AF65-F5344CB8AC3E}">
        <p14:creationId xmlns:p14="http://schemas.microsoft.com/office/powerpoint/2010/main" val="245269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TJ Presidency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reduced army, spending, national debt…</a:t>
            </a:r>
          </a:p>
          <a:p>
            <a:pPr eaLnBrk="1" hangingPunct="1"/>
            <a:r>
              <a:rPr lang="en-US" u="sng" dirty="0" smtClean="0"/>
              <a:t>Embargo Act</a:t>
            </a:r>
            <a:r>
              <a:rPr lang="en-US" dirty="0" smtClean="0"/>
              <a:t> (“economic coercion”) hurt New Englanders the most (trading)</a:t>
            </a:r>
          </a:p>
          <a:p>
            <a:pPr eaLnBrk="1" hangingPunct="1"/>
            <a:r>
              <a:rPr lang="en-US" dirty="0" smtClean="0"/>
              <a:t>Louisiana Purchase</a:t>
            </a:r>
          </a:p>
        </p:txBody>
      </p:sp>
    </p:spTree>
    <p:extLst>
      <p:ext uri="{BB962C8B-B14F-4D97-AF65-F5344CB8AC3E}">
        <p14:creationId xmlns:p14="http://schemas.microsoft.com/office/powerpoint/2010/main" val="20726567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Judicial Review</a:t>
            </a:r>
          </a:p>
        </p:txBody>
      </p:sp>
      <p:sp>
        <p:nvSpPr>
          <p:cNvPr id="829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9328" y="1768078"/>
            <a:ext cx="8572500" cy="4446984"/>
          </a:xfrm>
        </p:spPr>
        <p:txBody>
          <a:bodyPr/>
          <a:lstStyle/>
          <a:p>
            <a:pPr marL="625056"/>
            <a:r>
              <a:rPr lang="en-US" dirty="0" smtClean="0"/>
              <a:t>John Marshall - Supreme Court Chief Justice</a:t>
            </a:r>
          </a:p>
          <a:p>
            <a:pPr marL="625056"/>
            <a:r>
              <a:rPr lang="en-US" dirty="0" smtClean="0"/>
              <a:t>Adams’ and Federalists’ lasting legacy</a:t>
            </a:r>
          </a:p>
          <a:p>
            <a:pPr marL="625056"/>
            <a:r>
              <a:rPr lang="en-US" dirty="0" smtClean="0"/>
              <a:t>“midnight judges”</a:t>
            </a:r>
          </a:p>
          <a:p>
            <a:pPr marL="625056"/>
            <a:r>
              <a:rPr lang="en-US" i="1" dirty="0" smtClean="0"/>
              <a:t>Marbury v. Madison</a:t>
            </a:r>
            <a:r>
              <a:rPr lang="en-US" dirty="0" smtClean="0"/>
              <a:t> (1803) - est. the S.C.’s power to decide whether laws are constitutional or not. </a:t>
            </a:r>
          </a:p>
        </p:txBody>
      </p:sp>
    </p:spTree>
    <p:extLst>
      <p:ext uri="{BB962C8B-B14F-4D97-AF65-F5344CB8AC3E}">
        <p14:creationId xmlns:p14="http://schemas.microsoft.com/office/powerpoint/2010/main" val="383092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53578"/>
            <a:ext cx="7358063" cy="1000125"/>
          </a:xfrm>
        </p:spPr>
        <p:txBody>
          <a:bodyPr/>
          <a:lstStyle/>
          <a:p>
            <a:pPr eaLnBrk="1" hangingPunct="1"/>
            <a:r>
              <a:rPr lang="en-US" sz="5100" dirty="0"/>
              <a:t>Decline of the Federalists</a:t>
            </a:r>
          </a:p>
        </p:txBody>
      </p:sp>
      <p:sp>
        <p:nvSpPr>
          <p:cNvPr id="808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5016" y="1232297"/>
            <a:ext cx="8965406" cy="5357813"/>
          </a:xfrm>
        </p:spPr>
        <p:txBody>
          <a:bodyPr/>
          <a:lstStyle/>
          <a:p>
            <a:pPr marL="625056"/>
            <a:r>
              <a:rPr lang="en-US" dirty="0" smtClean="0"/>
              <a:t>Feds want to declare war on France</a:t>
            </a:r>
          </a:p>
          <a:p>
            <a:pPr marL="625056"/>
            <a:r>
              <a:rPr lang="en-US" dirty="0" smtClean="0"/>
              <a:t>“High Federalists”:</a:t>
            </a:r>
          </a:p>
          <a:p>
            <a:pPr marL="625056"/>
            <a:r>
              <a:rPr lang="en-US" dirty="0" smtClean="0"/>
              <a:t>Fed. internal debate: army or navy</a:t>
            </a:r>
          </a:p>
          <a:p>
            <a:pPr marL="625056"/>
            <a:r>
              <a:rPr lang="en-US" dirty="0" smtClean="0"/>
              <a:t>Hamilton appointed commander of U.S. Army - fear he will use army to impose taxes and A &amp; S Acts and form alliance with Britain.</a:t>
            </a:r>
          </a:p>
          <a:p>
            <a:pPr marL="625056"/>
            <a:r>
              <a:rPr lang="en-US" dirty="0" smtClean="0"/>
              <a:t>Adams calls for peace talks with France: splits Fed party (and costs him his chances for re-election)</a:t>
            </a:r>
          </a:p>
        </p:txBody>
      </p:sp>
    </p:spTree>
    <p:extLst>
      <p:ext uri="{BB962C8B-B14F-4D97-AF65-F5344CB8AC3E}">
        <p14:creationId xmlns:p14="http://schemas.microsoft.com/office/powerpoint/2010/main" val="72555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DUTCH</a:t>
            </a:r>
            <a:br>
              <a:rPr lang="en-US" dirty="0" smtClean="0"/>
            </a:br>
            <a:r>
              <a:rPr lang="en-US" sz="2000" dirty="0" smtClean="0">
                <a:solidFill>
                  <a:schemeClr val="folHlink"/>
                </a:solidFill>
              </a:rPr>
              <a:t>(…or </a:t>
            </a:r>
            <a:r>
              <a:rPr lang="en-US" sz="2000" dirty="0" err="1" smtClean="0">
                <a:solidFill>
                  <a:schemeClr val="folHlink"/>
                </a:solidFill>
              </a:rPr>
              <a:t>Holland..or</a:t>
            </a:r>
            <a:r>
              <a:rPr lang="en-US" sz="2000" dirty="0" smtClean="0">
                <a:solidFill>
                  <a:schemeClr val="folHlink"/>
                </a:solidFill>
              </a:rPr>
              <a:t> The Netherlands)</a:t>
            </a:r>
            <a:endParaRPr lang="en-US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New Netherland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Henry Hudson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New Amsterdam (Manhattan Island)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The Dutch have the best ships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Sugar &amp; African Slaves</a:t>
            </a:r>
          </a:p>
        </p:txBody>
      </p:sp>
    </p:spTree>
    <p:extLst>
      <p:ext uri="{BB962C8B-B14F-4D97-AF65-F5344CB8AC3E}">
        <p14:creationId xmlns:p14="http://schemas.microsoft.com/office/powerpoint/2010/main" val="281322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892969" y="-107156"/>
            <a:ext cx="7358063" cy="1303734"/>
          </a:xfrm>
        </p:spPr>
        <p:txBody>
          <a:bodyPr/>
          <a:lstStyle/>
          <a:p>
            <a:pPr eaLnBrk="1" hangingPunct="1"/>
            <a:r>
              <a:rPr lang="en-US" dirty="0" smtClean="0"/>
              <a:t>The War of 1812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647" y="1017984"/>
            <a:ext cx="8228707" cy="5572125"/>
          </a:xfrm>
        </p:spPr>
        <p:txBody>
          <a:bodyPr/>
          <a:lstStyle/>
          <a:p>
            <a:pPr eaLnBrk="1" hangingPunct="1"/>
            <a:r>
              <a:rPr lang="en-US" dirty="0" smtClean="0"/>
              <a:t>2nd War for Independence </a:t>
            </a:r>
          </a:p>
          <a:p>
            <a:pPr eaLnBrk="1" hangingPunct="1"/>
            <a:r>
              <a:rPr lang="en-US" dirty="0" smtClean="0"/>
              <a:t>Fight for our right to be neutral - Freedom of the Seas</a:t>
            </a:r>
          </a:p>
          <a:p>
            <a:pPr eaLnBrk="1" hangingPunct="1"/>
            <a:r>
              <a:rPr lang="en-US" dirty="0" smtClean="0"/>
              <a:t>British impressments</a:t>
            </a:r>
          </a:p>
          <a:p>
            <a:pPr eaLnBrk="1" hangingPunct="1"/>
            <a:r>
              <a:rPr lang="en-US" dirty="0" smtClean="0"/>
              <a:t>Further divided Feds and D-Rs (</a:t>
            </a:r>
            <a:r>
              <a:rPr lang="en-US" u="sng" dirty="0" smtClean="0"/>
              <a:t>Hartford Convention</a:t>
            </a:r>
            <a:r>
              <a:rPr lang="en-US" dirty="0" smtClean="0"/>
              <a:t>)</a:t>
            </a:r>
          </a:p>
          <a:p>
            <a:pPr eaLnBrk="1" hangingPunct="1"/>
            <a:r>
              <a:rPr lang="en-US" u="sng" dirty="0" smtClean="0"/>
              <a:t>Treaty of Ghent</a:t>
            </a:r>
            <a:r>
              <a:rPr lang="en-US" dirty="0" smtClean="0"/>
              <a:t>: status quo ante bellum</a:t>
            </a:r>
          </a:p>
          <a:p>
            <a:pPr eaLnBrk="1" hangingPunct="1"/>
            <a:r>
              <a:rPr lang="en-US" dirty="0" smtClean="0"/>
              <a:t>American nationalism intensified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242319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dirty="0" smtClean="0"/>
              <a:t>Monroe Doctrine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smtClean="0"/>
              <a:t>Avoid European wars unless American interests were involved</a:t>
            </a:r>
          </a:p>
          <a:p>
            <a:pPr marL="609600" indent="-609600" eaLnBrk="1" hangingPunct="1"/>
            <a:r>
              <a:rPr lang="en-US" smtClean="0"/>
              <a:t>"American continents are not subjects for future colonization by any European power"</a:t>
            </a:r>
          </a:p>
        </p:txBody>
      </p:sp>
    </p:spTree>
    <p:extLst>
      <p:ext uri="{BB962C8B-B14F-4D97-AF65-F5344CB8AC3E}">
        <p14:creationId xmlns:p14="http://schemas.microsoft.com/office/powerpoint/2010/main" val="226478912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Henry Clay’s American System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tariff, bank, internal improvements</a:t>
            </a:r>
          </a:p>
          <a:p>
            <a:pPr eaLnBrk="1" hangingPunct="1"/>
            <a:r>
              <a:rPr lang="en-US" smtClean="0"/>
              <a:t>Goal: create a specialized, interdependent national economy</a:t>
            </a:r>
          </a:p>
          <a:p>
            <a:pPr eaLnBrk="1" hangingPunct="1"/>
            <a:r>
              <a:rPr lang="en-US" smtClean="0"/>
              <a:t>Clay hoped to resolve sectional differences by giving something to each section</a:t>
            </a:r>
          </a:p>
        </p:txBody>
      </p:sp>
    </p:spTree>
    <p:extLst>
      <p:ext uri="{BB962C8B-B14F-4D97-AF65-F5344CB8AC3E}">
        <p14:creationId xmlns:p14="http://schemas.microsoft.com/office/powerpoint/2010/main" val="158746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Market Revolution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1937524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Election of 1824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J.Q. Adams – carried New England</a:t>
            </a:r>
          </a:p>
          <a:p>
            <a:pPr eaLnBrk="1" hangingPunct="1"/>
            <a:r>
              <a:rPr lang="en-US" smtClean="0"/>
              <a:t>Andrew Jackson– carried almost every state outside New England</a:t>
            </a:r>
          </a:p>
          <a:p>
            <a:pPr eaLnBrk="1" hangingPunct="1"/>
            <a:r>
              <a:rPr lang="en-US" smtClean="0"/>
              <a:t>“The Corrupt Bargain”:</a:t>
            </a:r>
          </a:p>
        </p:txBody>
      </p:sp>
    </p:spTree>
    <p:extLst>
      <p:ext uri="{BB962C8B-B14F-4D97-AF65-F5344CB8AC3E}">
        <p14:creationId xmlns:p14="http://schemas.microsoft.com/office/powerpoint/2010/main" val="80378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Jacksonian Democracy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5344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Represented a return to the principles of Jefferson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Jacksonians: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Glorified individualism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Vowed to restrain the federal gov’t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Promoted states’ rights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Looked out for the interests of southern and western farmers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States dropped property requirements for voting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Claimed to protect democracy from the forces of corruption and privilege</a:t>
            </a:r>
          </a:p>
        </p:txBody>
      </p:sp>
    </p:spTree>
    <p:extLst>
      <p:ext uri="{BB962C8B-B14F-4D97-AF65-F5344CB8AC3E}">
        <p14:creationId xmlns:p14="http://schemas.microsoft.com/office/powerpoint/2010/main" val="28931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3"/>
          </a:xfrm>
        </p:spPr>
        <p:txBody>
          <a:bodyPr/>
          <a:lstStyle/>
          <a:p>
            <a:r>
              <a:rPr lang="en-US" sz="3600" smtClean="0"/>
              <a:t>Jacksonian Democracy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62600"/>
          </a:xfrm>
        </p:spPr>
        <p:txBody>
          <a:bodyPr/>
          <a:lstStyle/>
          <a:p>
            <a:r>
              <a:rPr lang="en-US" sz="2800" dirty="0" smtClean="0"/>
              <a:t>Commitment of the Jefferson ideal of an agrarian society</a:t>
            </a:r>
          </a:p>
          <a:p>
            <a:r>
              <a:rPr lang="en-US" sz="2800" dirty="0" smtClean="0"/>
              <a:t>Dislike of the concentration of power, both economic and political</a:t>
            </a:r>
          </a:p>
          <a:p>
            <a:r>
              <a:rPr lang="en-US" sz="2800" dirty="0" smtClean="0"/>
              <a:t>Drive to restore independence of the individual</a:t>
            </a:r>
          </a:p>
          <a:p>
            <a:r>
              <a:rPr lang="en-US" sz="2800" dirty="0" smtClean="0"/>
              <a:t>Hostile to reform because it meant intervention and activism by the federal government</a:t>
            </a:r>
          </a:p>
          <a:p>
            <a:r>
              <a:rPr lang="en-US" sz="2800" dirty="0" smtClean="0"/>
              <a:t>Restoration of “Republican” virtues, such as hard work and frugality, self-reliance, and self-discipline</a:t>
            </a:r>
          </a:p>
          <a:p>
            <a:r>
              <a:rPr lang="en-US" sz="2800" dirty="0" smtClean="0"/>
              <a:t>Belief that any man could fill any role in gov’t</a:t>
            </a:r>
          </a:p>
        </p:txBody>
      </p:sp>
    </p:spTree>
    <p:extLst>
      <p:ext uri="{BB962C8B-B14F-4D97-AF65-F5344CB8AC3E}">
        <p14:creationId xmlns:p14="http://schemas.microsoft.com/office/powerpoint/2010/main" val="9413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smtClean="0"/>
              <a:t>Spoils System</a:t>
            </a:r>
            <a:r>
              <a:rPr lang="en-US" smtClean="0"/>
              <a:t>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“To the victor belong the spoils” = Jackson’s policy of giving gov’t positions to his friends and supporters, believed special training and education not necessary to hold a gov’t position </a:t>
            </a:r>
          </a:p>
        </p:txBody>
      </p:sp>
    </p:spTree>
    <p:extLst>
      <p:ext uri="{BB962C8B-B14F-4D97-AF65-F5344CB8AC3E}">
        <p14:creationId xmlns:p14="http://schemas.microsoft.com/office/powerpoint/2010/main" val="17158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Tariff of Abominations (1828)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eaLnBrk="1" hangingPunct="1"/>
            <a:r>
              <a:rPr lang="en-US" sz="2800" smtClean="0"/>
              <a:t>Proposed by Jackson supporters in Congress during Adams’ admin.</a:t>
            </a:r>
          </a:p>
          <a:p>
            <a:pPr eaLnBrk="1" hangingPunct="1"/>
            <a:r>
              <a:rPr lang="en-US" sz="2800" smtClean="0"/>
              <a:t>Expected it to fail b/c </a:t>
            </a:r>
            <a:r>
              <a:rPr lang="en-US" sz="2800" u="sng" smtClean="0"/>
              <a:t>high duties </a:t>
            </a:r>
            <a:r>
              <a:rPr lang="en-US" sz="2800" smtClean="0"/>
              <a:t>placed on both </a:t>
            </a:r>
            <a:r>
              <a:rPr lang="en-US" sz="2800" u="sng" smtClean="0"/>
              <a:t>manufactured goods </a:t>
            </a:r>
            <a:r>
              <a:rPr lang="en-US" sz="2800" smtClean="0"/>
              <a:t>(desired by the South) and </a:t>
            </a:r>
            <a:r>
              <a:rPr lang="en-US" sz="2800" u="sng" smtClean="0"/>
              <a:t>wool</a:t>
            </a:r>
            <a:r>
              <a:rPr lang="en-US" sz="2800" smtClean="0"/>
              <a:t> (needed by New England mills)</a:t>
            </a:r>
          </a:p>
          <a:p>
            <a:pPr eaLnBrk="1" hangingPunct="1"/>
            <a:r>
              <a:rPr lang="en-US" sz="2800" smtClean="0"/>
              <a:t>Believed </a:t>
            </a:r>
            <a:r>
              <a:rPr lang="en-US" sz="2800" u="sng" smtClean="0"/>
              <a:t>New England states </a:t>
            </a:r>
            <a:r>
              <a:rPr lang="en-US" sz="2800" smtClean="0"/>
              <a:t>would vote it down and this would seem as if Congress is going against </a:t>
            </a:r>
            <a:r>
              <a:rPr lang="en-US" sz="2800" u="sng" smtClean="0"/>
              <a:t>Adams</a:t>
            </a:r>
            <a:r>
              <a:rPr lang="en-US" sz="2800" smtClean="0"/>
              <a:t> and supporting </a:t>
            </a:r>
            <a:r>
              <a:rPr lang="en-US" sz="2800" u="sng" smtClean="0"/>
              <a:t>Jackson</a:t>
            </a:r>
          </a:p>
          <a:p>
            <a:pPr eaLnBrk="1" hangingPunct="1"/>
            <a:r>
              <a:rPr lang="en-US" sz="2800" smtClean="0"/>
              <a:t>When it was passed, flags flew at half-mast in Charleston</a:t>
            </a:r>
          </a:p>
        </p:txBody>
      </p:sp>
    </p:spTree>
    <p:extLst>
      <p:ext uri="{BB962C8B-B14F-4D97-AF65-F5344CB8AC3E}">
        <p14:creationId xmlns:p14="http://schemas.microsoft.com/office/powerpoint/2010/main" val="12303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smtClean="0"/>
              <a:t>Nullification Crisis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Tariff of 1832: Passed before election of 1832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Did not reduce 1828 duties substantially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A state convention in S.C. declared it null and void, if fed. gov’t tried to enforce the tariff in S.C. the state would secede from the Union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Jackson, re-elected in 1832, declared that no state had the right to secede and that any attempt to do so would be met with force.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Jackson appealed to people of S.C. to obey national law saying any attempt would be met with force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Jackson obtained authority from Congress (Force Act) to enforce laws any way necessary (send troops) </a:t>
            </a:r>
          </a:p>
        </p:txBody>
      </p:sp>
    </p:spTree>
    <p:extLst>
      <p:ext uri="{BB962C8B-B14F-4D97-AF65-F5344CB8AC3E}">
        <p14:creationId xmlns:p14="http://schemas.microsoft.com/office/powerpoint/2010/main" val="229445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/>
              <a:t>FRANCE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91440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New France: Quebec (Canada) &amp; Nova Scotia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Ohio River Valley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Southern Louisiana (New Orleans)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Fur trade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Most cooperative relationship with Native Americans</a:t>
            </a:r>
          </a:p>
        </p:txBody>
      </p:sp>
    </p:spTree>
    <p:extLst>
      <p:ext uri="{BB962C8B-B14F-4D97-AF65-F5344CB8AC3E}">
        <p14:creationId xmlns:p14="http://schemas.microsoft.com/office/powerpoint/2010/main" val="16574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pPr eaLnBrk="1" hangingPunct="1"/>
            <a:r>
              <a:rPr lang="en-US" sz="2400" smtClean="0">
                <a:solidFill>
                  <a:schemeClr val="accent2"/>
                </a:solidFill>
              </a:rPr>
              <a:t>Nullification Crisis continued…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60438"/>
            <a:ext cx="8534400" cy="48307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Jackson issued a proclamation nullifying nullification (said it was an act of treason)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Strengthened federal forts in S. Carolina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Privately worked to pacify S.C. and changed the tariff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Calhoun resigned as VP and became a Senator from S.C.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73546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/>
          <a:lstStyle/>
          <a:p>
            <a:pPr eaLnBrk="1" hangingPunct="1"/>
            <a:r>
              <a:rPr lang="en-US" sz="5400" b="1" smtClean="0"/>
              <a:t>War Over U.S. Bank</a:t>
            </a:r>
          </a:p>
        </p:txBody>
      </p:sp>
    </p:spTree>
    <p:extLst>
      <p:ext uri="{BB962C8B-B14F-4D97-AF65-F5344CB8AC3E}">
        <p14:creationId xmlns:p14="http://schemas.microsoft.com/office/powerpoint/2010/main" val="309025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sz="3600" b="1" smtClean="0"/>
              <a:t>The 2nd Bank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Bank’s 20-year charter would expire in 1836</a:t>
            </a:r>
          </a:p>
          <a:p>
            <a:pPr eaLnBrk="1" hangingPunct="1">
              <a:buFontTx/>
              <a:buNone/>
            </a:pPr>
            <a:endParaRPr lang="en-US" sz="2800" dirty="0" smtClean="0"/>
          </a:p>
          <a:p>
            <a:pPr eaLnBrk="1" hangingPunct="1"/>
            <a:r>
              <a:rPr lang="en-US" sz="2800" dirty="0" smtClean="0"/>
              <a:t>Served as depository for fed. funds</a:t>
            </a:r>
          </a:p>
          <a:p>
            <a:pPr eaLnBrk="1" hangingPunct="1">
              <a:buFontTx/>
              <a:buNone/>
            </a:pPr>
            <a:endParaRPr lang="en-US" sz="2800" dirty="0" smtClean="0"/>
          </a:p>
          <a:p>
            <a:pPr eaLnBrk="1" hangingPunct="1"/>
            <a:r>
              <a:rPr lang="en-US" sz="2800" dirty="0" smtClean="0"/>
              <a:t>Bank notes circulated as currency and could be exchanged for gold</a:t>
            </a:r>
          </a:p>
          <a:p>
            <a:pPr eaLnBrk="1" hangingPunct="1">
              <a:buFontTx/>
              <a:buNone/>
            </a:pPr>
            <a:endParaRPr lang="en-US" sz="2800" dirty="0" smtClean="0"/>
          </a:p>
          <a:p>
            <a:pPr eaLnBrk="1" hangingPunct="1"/>
            <a:r>
              <a:rPr lang="en-US" sz="2800" dirty="0" smtClean="0"/>
              <a:t>Clearinghouse for state banks, refusing to accept their notes if they had insufficient gold in reserve</a:t>
            </a:r>
          </a:p>
        </p:txBody>
      </p:sp>
    </p:spTree>
    <p:extLst>
      <p:ext uri="{BB962C8B-B14F-4D97-AF65-F5344CB8AC3E}">
        <p14:creationId xmlns:p14="http://schemas.microsoft.com/office/powerpoint/2010/main" val="127140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5059" name="Content Placeholder 5" descr="General_Jackson_Slaying_the_Many_Headed_Monster_crop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8925" y="0"/>
            <a:ext cx="8626475" cy="6858000"/>
          </a:xfrm>
        </p:spPr>
      </p:pic>
    </p:spTree>
    <p:extLst>
      <p:ext uri="{BB962C8B-B14F-4D97-AF65-F5344CB8AC3E}">
        <p14:creationId xmlns:p14="http://schemas.microsoft.com/office/powerpoint/2010/main" val="352310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pPr eaLnBrk="1" hangingPunct="1"/>
            <a:r>
              <a:rPr lang="en-US" sz="3600" b="1" smtClean="0"/>
              <a:t>Enemies/distrust of The Bank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534400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State banks resented the police role of the U.S. bank; it restricted amount of $ state banks could issue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State banks could not compete since they had less $ in reserve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Said U.S. Bank unresponsive to local needs.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Jackson – feared bank gave special privileges to a few and disliked fed. intervention &amp; activism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West: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When the bank withdrew money to stabilize the dollar it = lower farm prices and foreclosures on farm mortgages</a:t>
            </a:r>
          </a:p>
        </p:txBody>
      </p:sp>
    </p:spTree>
    <p:extLst>
      <p:ext uri="{BB962C8B-B14F-4D97-AF65-F5344CB8AC3E}">
        <p14:creationId xmlns:p14="http://schemas.microsoft.com/office/powerpoint/2010/main" val="133534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92163"/>
          </a:xfrm>
        </p:spPr>
        <p:txBody>
          <a:bodyPr/>
          <a:lstStyle/>
          <a:p>
            <a:pPr eaLnBrk="1" hangingPunct="1"/>
            <a:r>
              <a:rPr lang="en-US" u="sng" smtClean="0"/>
              <a:t>Effects of the Bank Veto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eaLnBrk="1" hangingPunct="1"/>
            <a:r>
              <a:rPr lang="en-US" smtClean="0"/>
              <a:t>Inflation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/>
            <a:r>
              <a:rPr lang="en-US" b="1" smtClean="0"/>
              <a:t>Specie Circular</a:t>
            </a:r>
            <a:r>
              <a:rPr lang="en-US" smtClean="0"/>
              <a:t>: federal land purchases must be paid in gold or silver coin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/>
            <a:r>
              <a:rPr lang="en-US" b="1" u="sng" smtClean="0"/>
              <a:t>Panic of 1837</a:t>
            </a:r>
            <a:r>
              <a:rPr lang="en-US" b="1" smtClean="0"/>
              <a:t>: </a:t>
            </a:r>
            <a:r>
              <a:rPr lang="en-US" smtClean="0"/>
              <a:t>Gold/silver depleted, banks couldn’t make payments and the economy collapses</a:t>
            </a:r>
          </a:p>
        </p:txBody>
      </p:sp>
    </p:spTree>
    <p:extLst>
      <p:ext uri="{BB962C8B-B14F-4D97-AF65-F5344CB8AC3E}">
        <p14:creationId xmlns:p14="http://schemas.microsoft.com/office/powerpoint/2010/main" val="173412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sz="4000" b="1" u="sng" smtClean="0"/>
              <a:t>Maysville Road Bill</a:t>
            </a:r>
            <a:r>
              <a:rPr lang="en-US" u="sng" smtClean="0"/>
              <a:t> 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/>
              <a:t>Vetoed by Jackson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/>
            <a:r>
              <a:rPr lang="en-US" smtClean="0"/>
              <a:t>Jackson believed </a:t>
            </a:r>
            <a:r>
              <a:rPr lang="en-US" b="1" smtClean="0"/>
              <a:t>internal improvements</a:t>
            </a:r>
            <a:r>
              <a:rPr lang="en-US" smtClean="0"/>
              <a:t> to be a state responsibility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/>
            <a:r>
              <a:rPr lang="en-US" smtClean="0"/>
              <a:t>AJ’s trend of going against Clay’s American System </a:t>
            </a:r>
          </a:p>
        </p:txBody>
      </p:sp>
    </p:spTree>
    <p:extLst>
      <p:ext uri="{BB962C8B-B14F-4D97-AF65-F5344CB8AC3E}">
        <p14:creationId xmlns:p14="http://schemas.microsoft.com/office/powerpoint/2010/main" val="371580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sz="4000" u="sng" smtClean="0"/>
              <a:t>Development of the </a:t>
            </a:r>
            <a:r>
              <a:rPr lang="en-US" sz="4000" b="1" u="sng" smtClean="0"/>
              <a:t>Whig Party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181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Reaction to Jackson – “King Andrew I”</a:t>
            </a:r>
          </a:p>
          <a:p>
            <a:pPr eaLnBrk="1" hangingPunct="1">
              <a:buFontTx/>
              <a:buNone/>
            </a:pPr>
            <a:endParaRPr lang="en-US" sz="2800" dirty="0" smtClean="0"/>
          </a:p>
          <a:p>
            <a:pPr eaLnBrk="1" hangingPunct="1"/>
            <a:r>
              <a:rPr lang="en-US" sz="2800" dirty="0" smtClean="0"/>
              <a:t>Bank controversy – AJ killing the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Bank</a:t>
            </a:r>
          </a:p>
          <a:p>
            <a:pPr eaLnBrk="1" hangingPunct="1">
              <a:buFontTx/>
              <a:buNone/>
            </a:pPr>
            <a:endParaRPr lang="en-US" sz="2800" dirty="0" smtClean="0"/>
          </a:p>
          <a:p>
            <a:pPr eaLnBrk="1" hangingPunct="1"/>
            <a:r>
              <a:rPr lang="en-US" sz="2800" dirty="0" smtClean="0"/>
              <a:t>AJ’s frequent use of the veto</a:t>
            </a:r>
          </a:p>
          <a:p>
            <a:pPr eaLnBrk="1" hangingPunct="1">
              <a:buFontTx/>
              <a:buNone/>
            </a:pPr>
            <a:endParaRPr lang="en-US" sz="2800" dirty="0" smtClean="0"/>
          </a:p>
          <a:p>
            <a:pPr eaLnBrk="1" hangingPunct="1"/>
            <a:r>
              <a:rPr lang="en-US" sz="2800" dirty="0" smtClean="0"/>
              <a:t>States’ Rights vs. Federal Power</a:t>
            </a:r>
          </a:p>
          <a:p>
            <a:pPr eaLnBrk="1" hangingPunct="1">
              <a:buFontTx/>
              <a:buNone/>
            </a:pPr>
            <a:endParaRPr lang="en-US" sz="2800" dirty="0" smtClean="0"/>
          </a:p>
          <a:p>
            <a:pPr eaLnBrk="1" hangingPunct="1"/>
            <a:r>
              <a:rPr lang="en-US" sz="2800" dirty="0" smtClean="0"/>
              <a:t>Need all parts of the </a:t>
            </a:r>
            <a:r>
              <a:rPr lang="en-US" sz="2800" b="1" dirty="0" smtClean="0"/>
              <a:t>American System </a:t>
            </a:r>
            <a:r>
              <a:rPr lang="en-US" sz="2800" dirty="0" smtClean="0"/>
              <a:t>for economic success</a:t>
            </a:r>
          </a:p>
        </p:txBody>
      </p:sp>
    </p:spTree>
    <p:extLst>
      <p:ext uri="{BB962C8B-B14F-4D97-AF65-F5344CB8AC3E}">
        <p14:creationId xmlns:p14="http://schemas.microsoft.com/office/powerpoint/2010/main" val="306974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295400"/>
          </a:xfrm>
        </p:spPr>
        <p:txBody>
          <a:bodyPr/>
          <a:lstStyle/>
          <a:p>
            <a:pPr eaLnBrk="1" hangingPunct="1"/>
            <a:r>
              <a:rPr lang="en-US" sz="4000" b="1" u="sng" smtClean="0"/>
              <a:t>Political Campaigns</a:t>
            </a:r>
            <a:br>
              <a:rPr lang="en-US" sz="4000" b="1" u="sng" smtClean="0"/>
            </a:br>
            <a:r>
              <a:rPr lang="en-US" sz="3200" b="1" u="sng" smtClean="0"/>
              <a:t>in Election of 1828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Focused on winning support of the people; appeal</a:t>
            </a:r>
            <a:r>
              <a:rPr lang="en-US" b="1" smtClean="0"/>
              <a:t> </a:t>
            </a:r>
          </a:p>
          <a:p>
            <a:pPr eaLnBrk="1" hangingPunct="1"/>
            <a:r>
              <a:rPr lang="en-US" b="1" smtClean="0"/>
              <a:t>Nominating Convention</a:t>
            </a:r>
            <a:r>
              <a:rPr lang="en-US" smtClean="0"/>
              <a:t> replaces caucuses</a:t>
            </a:r>
          </a:p>
          <a:p>
            <a:pPr eaLnBrk="1" hangingPunct="1"/>
            <a:r>
              <a:rPr lang="en-US" smtClean="0"/>
              <a:t>Anti-Masonic Party (3</a:t>
            </a:r>
            <a:r>
              <a:rPr lang="en-US" baseline="30000" smtClean="0"/>
              <a:t>rd</a:t>
            </a:r>
            <a:r>
              <a:rPr lang="en-US" smtClean="0"/>
              <a:t> party) adopted the party platform and conventions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8011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348258"/>
            <a:ext cx="8305799" cy="1303734"/>
          </a:xfrm>
        </p:spPr>
        <p:txBody>
          <a:bodyPr anchor="b">
            <a:normAutofit/>
          </a:bodyPr>
          <a:lstStyle/>
          <a:p>
            <a:pPr eaLnBrk="1" hangingPunct="1"/>
            <a:r>
              <a:rPr lang="en-US" dirty="0" smtClean="0"/>
              <a:t>Pursuit of Perfection: Era of Reform</a:t>
            </a:r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2282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ENGLAND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The Delay:  </a:t>
            </a:r>
            <a:r>
              <a:rPr lang="en-US" sz="2400" dirty="0" smtClean="0"/>
              <a:t>Protestant Reformation</a:t>
            </a:r>
          </a:p>
          <a:p>
            <a:pPr lvl="1" eaLnBrk="1" hangingPunct="1">
              <a:buFontTx/>
              <a:buNone/>
            </a:pPr>
            <a:r>
              <a:rPr lang="en-US" sz="2400" dirty="0" smtClean="0"/>
              <a:t>	(so internal conflict delays England, but then it will help bring Englishmen b/c they want to avoid this strife and conflict in England)</a:t>
            </a:r>
          </a:p>
          <a:p>
            <a:pPr lvl="1" eaLnBrk="1" hangingPunct="1">
              <a:buFontTx/>
              <a:buNone/>
            </a:pPr>
            <a:endParaRPr lang="en-US" sz="2400" dirty="0" smtClean="0"/>
          </a:p>
          <a:p>
            <a:pPr eaLnBrk="1" hangingPunct="1"/>
            <a:r>
              <a:rPr lang="en-US" sz="2800" dirty="0" smtClean="0"/>
              <a:t>The mythical </a:t>
            </a:r>
            <a:r>
              <a:rPr lang="en-US" sz="2800" u="sng" dirty="0" smtClean="0"/>
              <a:t>Northwest Passage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54983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Sources of Reform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2969" y="1875235"/>
            <a:ext cx="7483078" cy="3181201"/>
          </a:xfrm>
        </p:spPr>
        <p:txBody>
          <a:bodyPr/>
          <a:lstStyle/>
          <a:p>
            <a:pPr marL="625056" indent="-401822"/>
            <a:r>
              <a:rPr lang="en-US" smtClean="0"/>
              <a:t>Government: policies and legislation furthering democracy</a:t>
            </a:r>
          </a:p>
          <a:p>
            <a:pPr marL="625056" indent="-401822"/>
            <a:r>
              <a:rPr lang="en-US" smtClean="0"/>
              <a:t>Grassroots movements: individuals, private groups, classes, and organizations </a:t>
            </a:r>
          </a:p>
        </p:txBody>
      </p:sp>
    </p:spTree>
    <p:extLst>
      <p:ext uri="{BB962C8B-B14F-4D97-AF65-F5344CB8AC3E}">
        <p14:creationId xmlns:p14="http://schemas.microsoft.com/office/powerpoint/2010/main" val="13163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500" dirty="0"/>
              <a:t>Second Great Awakening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03672" y="1500187"/>
            <a:ext cx="7358063" cy="3687961"/>
          </a:xfrm>
        </p:spPr>
        <p:txBody>
          <a:bodyPr/>
          <a:lstStyle/>
          <a:p>
            <a:pPr marL="625056" indent="-401822"/>
            <a:r>
              <a:rPr lang="en-US" smtClean="0"/>
              <a:t>Religious revivals</a:t>
            </a:r>
          </a:p>
          <a:p>
            <a:pPr marL="625056" indent="-401822"/>
            <a:r>
              <a:rPr lang="en-US" smtClean="0"/>
              <a:t>Reaction to Enlightenment’s reliance on reason over faith</a:t>
            </a:r>
          </a:p>
          <a:p>
            <a:pPr marL="625056" indent="-401822"/>
            <a:r>
              <a:rPr lang="en-US" smtClean="0"/>
              <a:t>Taught that Christians could transform society by working for justice</a:t>
            </a:r>
          </a:p>
        </p:txBody>
      </p:sp>
    </p:spTree>
    <p:extLst>
      <p:ext uri="{BB962C8B-B14F-4D97-AF65-F5344CB8AC3E}">
        <p14:creationId xmlns:p14="http://schemas.microsoft.com/office/powerpoint/2010/main" val="340281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>
          <a:xfrm>
            <a:off x="3000375" y="71437"/>
            <a:ext cx="4697016" cy="1205508"/>
          </a:xfrm>
        </p:spPr>
        <p:txBody>
          <a:bodyPr/>
          <a:lstStyle/>
          <a:p>
            <a:pPr eaLnBrk="1" hangingPunct="1"/>
            <a:r>
              <a:rPr lang="en-US" sz="5100" b="1" dirty="0"/>
              <a:t>Women’s Rights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2969" y="3214688"/>
            <a:ext cx="7358063" cy="4018359"/>
          </a:xfrm>
        </p:spPr>
        <p:txBody>
          <a:bodyPr/>
          <a:lstStyle/>
          <a:p>
            <a:pPr marL="625056" indent="-401822"/>
            <a:r>
              <a:rPr lang="en-US" dirty="0" smtClean="0"/>
              <a:t>Seneca Falls, New York, 1848</a:t>
            </a:r>
          </a:p>
          <a:p>
            <a:pPr marL="625056" indent="-401822"/>
            <a:r>
              <a:rPr lang="en-US" dirty="0" smtClean="0"/>
              <a:t>“Declaration of Sentiments”</a:t>
            </a:r>
          </a:p>
          <a:p>
            <a:pPr marL="625056" indent="-401822"/>
            <a:r>
              <a:rPr lang="en-US" dirty="0" smtClean="0"/>
              <a:t>Elizabeth Cady Stanton and </a:t>
            </a:r>
            <a:r>
              <a:rPr lang="en-US" dirty="0" err="1" smtClean="0"/>
              <a:t>Lucretia</a:t>
            </a:r>
            <a:r>
              <a:rPr lang="en-US" dirty="0" smtClean="0"/>
              <a:t> Mott</a:t>
            </a:r>
          </a:p>
          <a:p>
            <a:pPr marL="625056" indent="-401822"/>
            <a:r>
              <a:rPr lang="en-US" dirty="0" smtClean="0"/>
              <a:t>Very involved in abolitionist movement</a:t>
            </a:r>
          </a:p>
          <a:p>
            <a:pPr marL="625056" indent="-401822"/>
            <a:r>
              <a:rPr lang="en-US" dirty="0" smtClean="0"/>
              <a:t>Discontent for subjugation</a:t>
            </a:r>
          </a:p>
        </p:txBody>
      </p:sp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399" y="1357312"/>
            <a:ext cx="2797225" cy="2098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468933"/>
            <a:ext cx="4125516" cy="1875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040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53578"/>
            <a:ext cx="7358063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Abolitionists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9328" y="1539255"/>
            <a:ext cx="8251031" cy="4032870"/>
          </a:xfrm>
        </p:spPr>
        <p:txBody>
          <a:bodyPr/>
          <a:lstStyle/>
          <a:p>
            <a:pPr marL="625056" indent="-401822"/>
            <a:r>
              <a:rPr lang="en-US" dirty="0" smtClean="0"/>
              <a:t>Call for the immediate emancipation of slaves</a:t>
            </a:r>
          </a:p>
          <a:p>
            <a:pPr marL="625056" indent="-401822"/>
            <a:r>
              <a:rPr lang="en-US" dirty="0" smtClean="0"/>
              <a:t>Frederick Douglass</a:t>
            </a:r>
          </a:p>
          <a:p>
            <a:pPr marL="625056" indent="-401822"/>
            <a:r>
              <a:rPr lang="en-US" dirty="0" smtClean="0"/>
              <a:t>John Brown</a:t>
            </a:r>
          </a:p>
          <a:p>
            <a:pPr marL="625056" indent="-401822"/>
            <a:r>
              <a:rPr lang="en-US" dirty="0" smtClean="0"/>
              <a:t>William Lloyd Garrison:  newspaper - </a:t>
            </a:r>
            <a:r>
              <a:rPr lang="en-US" i="1" dirty="0" smtClean="0"/>
              <a:t>The Liberator</a:t>
            </a:r>
          </a:p>
        </p:txBody>
      </p:sp>
    </p:spTree>
    <p:extLst>
      <p:ext uri="{BB962C8B-B14F-4D97-AF65-F5344CB8AC3E}">
        <p14:creationId xmlns:p14="http://schemas.microsoft.com/office/powerpoint/2010/main" val="105761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Education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2969" y="1821657"/>
            <a:ext cx="7483078" cy="3618756"/>
          </a:xfrm>
        </p:spPr>
        <p:txBody>
          <a:bodyPr/>
          <a:lstStyle/>
          <a:p>
            <a:pPr marL="625056" indent="-401822"/>
            <a:r>
              <a:rPr lang="en-US" dirty="0" smtClean="0"/>
              <a:t>Public school reform</a:t>
            </a:r>
          </a:p>
          <a:p>
            <a:pPr marL="625056" indent="-401822"/>
            <a:r>
              <a:rPr lang="en-US" dirty="0" smtClean="0"/>
              <a:t>Horace Mann - his Massachusetts model was the basis of a tax-supported public school system</a:t>
            </a:r>
          </a:p>
        </p:txBody>
      </p:sp>
    </p:spTree>
    <p:extLst>
      <p:ext uri="{BB962C8B-B14F-4D97-AF65-F5344CB8AC3E}">
        <p14:creationId xmlns:p14="http://schemas.microsoft.com/office/powerpoint/2010/main" val="385858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1937742" y="-8930"/>
            <a:ext cx="7358063" cy="1714500"/>
          </a:xfrm>
        </p:spPr>
        <p:txBody>
          <a:bodyPr/>
          <a:lstStyle/>
          <a:p>
            <a:pPr eaLnBrk="1" hangingPunct="1"/>
            <a:r>
              <a:rPr lang="en-US" b="1" dirty="0" smtClean="0"/>
              <a:t>Mental Health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7922" y="3014663"/>
            <a:ext cx="5393531" cy="3614737"/>
          </a:xfrm>
        </p:spPr>
        <p:txBody>
          <a:bodyPr/>
          <a:lstStyle/>
          <a:p>
            <a:pPr marL="625056" indent="-401822"/>
            <a:r>
              <a:rPr lang="en-US" dirty="0" smtClean="0"/>
              <a:t>Outrage over barbaric treatment of patients in asylum (mental health (facilities)</a:t>
            </a:r>
          </a:p>
          <a:p>
            <a:pPr marL="625056" indent="-401822"/>
            <a:r>
              <a:rPr lang="en-US" b="1" dirty="0" smtClean="0"/>
              <a:t>Dorothea Dix </a:t>
            </a:r>
            <a:r>
              <a:rPr lang="en-US" dirty="0" smtClean="0"/>
              <a:t>- led way to better treatment</a:t>
            </a: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16" y="76200"/>
            <a:ext cx="2777133" cy="2768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872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>
          <a:xfrm>
            <a:off x="-491133" y="1571625"/>
            <a:ext cx="6215063" cy="1526977"/>
          </a:xfrm>
        </p:spPr>
        <p:txBody>
          <a:bodyPr/>
          <a:lstStyle/>
          <a:p>
            <a:pPr eaLnBrk="1" hangingPunct="1"/>
            <a:r>
              <a:rPr lang="en-US" b="1" dirty="0" smtClean="0"/>
              <a:t>Prisons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7187" y="3009305"/>
            <a:ext cx="7358063" cy="4018359"/>
          </a:xfrm>
        </p:spPr>
        <p:txBody>
          <a:bodyPr/>
          <a:lstStyle/>
          <a:p>
            <a:pPr marL="625056" indent="-401822"/>
            <a:r>
              <a:rPr lang="en-US" dirty="0" smtClean="0"/>
              <a:t>Sought more humane treatment of prisoners</a:t>
            </a:r>
          </a:p>
          <a:p>
            <a:pPr marL="625056" indent="-401822"/>
            <a:r>
              <a:rPr lang="en-US" dirty="0" smtClean="0"/>
              <a:t>Rehabilitation over punishment (humiliation, physical abuse, and neglect)</a:t>
            </a:r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996" y="1455539"/>
            <a:ext cx="3521645" cy="2464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782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Utopian Societies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2969" y="1828800"/>
            <a:ext cx="7483078" cy="3582591"/>
          </a:xfrm>
        </p:spPr>
        <p:txBody>
          <a:bodyPr/>
          <a:lstStyle/>
          <a:p>
            <a:pPr marL="625056" indent="-401822"/>
            <a:r>
              <a:rPr lang="en-US" dirty="0" smtClean="0"/>
              <a:t>Experiments in furthering moral and spiritual development through cooperative communities</a:t>
            </a:r>
          </a:p>
          <a:p>
            <a:pPr marL="625056" indent="-401822"/>
            <a:r>
              <a:rPr lang="en-US" dirty="0" smtClean="0"/>
              <a:t>Brook Farm, New Harmony, Shakers, &amp; Oneida Community</a:t>
            </a:r>
          </a:p>
        </p:txBody>
      </p:sp>
    </p:spTree>
    <p:extLst>
      <p:ext uri="{BB962C8B-B14F-4D97-AF65-F5344CB8AC3E}">
        <p14:creationId xmlns:p14="http://schemas.microsoft.com/office/powerpoint/2010/main" val="94127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Temperance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4375" y="1982391"/>
            <a:ext cx="8072438" cy="2788295"/>
          </a:xfrm>
        </p:spPr>
        <p:txBody>
          <a:bodyPr/>
          <a:lstStyle/>
          <a:p>
            <a:pPr marL="625056" indent="-401822"/>
            <a:r>
              <a:rPr lang="en-US" dirty="0" smtClean="0"/>
              <a:t>The War on Liquor</a:t>
            </a:r>
          </a:p>
          <a:p>
            <a:pPr marL="625056" indent="-401822"/>
            <a:r>
              <a:rPr lang="en-US" dirty="0" smtClean="0"/>
              <a:t>Believed alcohol was interfering with political and social development of the nation</a:t>
            </a:r>
          </a:p>
          <a:p>
            <a:pPr marL="625056" indent="-401822"/>
            <a:r>
              <a:rPr lang="en-US" b="1" dirty="0" smtClean="0"/>
              <a:t>“10 Nights in a Bar-Room</a:t>
            </a:r>
            <a:r>
              <a:rPr lang="en-US" dirty="0" smtClean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238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321469"/>
            <a:ext cx="7358063" cy="1071563"/>
          </a:xfrm>
        </p:spPr>
        <p:txBody>
          <a:bodyPr/>
          <a:lstStyle/>
          <a:p>
            <a:pPr eaLnBrk="1" hangingPunct="1"/>
            <a:r>
              <a:rPr lang="en-US" sz="4500" b="1" dirty="0"/>
              <a:t>Transcendentalism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2906" y="1446609"/>
            <a:ext cx="8465344" cy="3982641"/>
          </a:xfrm>
        </p:spPr>
        <p:txBody>
          <a:bodyPr/>
          <a:lstStyle/>
          <a:p>
            <a:pPr marL="625056" indent="-401822"/>
            <a:r>
              <a:rPr lang="en-US" sz="3100"/>
              <a:t>“Transcend” reason and follow your own conscience and intuition.</a:t>
            </a:r>
          </a:p>
          <a:p>
            <a:pPr marL="625056" indent="-401822"/>
            <a:r>
              <a:rPr lang="en-US" sz="3100"/>
              <a:t>“Universal brotherhood” - all of humanity, nature, and God are connected</a:t>
            </a:r>
          </a:p>
          <a:p>
            <a:pPr marL="625056" indent="-401822"/>
            <a:r>
              <a:rPr lang="en-US" sz="3100"/>
              <a:t>Also, individualism, self-reliance, moralism</a:t>
            </a:r>
          </a:p>
        </p:txBody>
      </p:sp>
    </p:spTree>
    <p:extLst>
      <p:ext uri="{BB962C8B-B14F-4D97-AF65-F5344CB8AC3E}">
        <p14:creationId xmlns:p14="http://schemas.microsoft.com/office/powerpoint/2010/main" val="250753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Southern Colonies: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Virginia i.e. Chesapeake Bay</a:t>
            </a:r>
          </a:p>
          <a:p>
            <a:r>
              <a:rPr lang="en-US" dirty="0" smtClean="0"/>
              <a:t>Jamestown: tobacco</a:t>
            </a:r>
          </a:p>
          <a:p>
            <a:r>
              <a:rPr lang="en-US" b="1" dirty="0" smtClean="0"/>
              <a:t>Joint-stock company</a:t>
            </a:r>
          </a:p>
          <a:p>
            <a:r>
              <a:rPr lang="en-US" b="1" dirty="0" err="1" smtClean="0"/>
              <a:t>Headright</a:t>
            </a:r>
            <a:r>
              <a:rPr lang="en-US" b="1" dirty="0" smtClean="0"/>
              <a:t> System</a:t>
            </a:r>
          </a:p>
          <a:p>
            <a:r>
              <a:rPr lang="en-US" b="1" dirty="0" smtClean="0"/>
              <a:t>Indentured Servants</a:t>
            </a:r>
          </a:p>
          <a:p>
            <a:r>
              <a:rPr lang="en-US" dirty="0" smtClean="0"/>
              <a:t>Slavery</a:t>
            </a:r>
          </a:p>
          <a:p>
            <a:r>
              <a:rPr lang="en-US" dirty="0" smtClean="0"/>
              <a:t>Virginia House of Burgesses</a:t>
            </a:r>
          </a:p>
        </p:txBody>
      </p:sp>
    </p:spTree>
    <p:extLst>
      <p:ext uri="{BB962C8B-B14F-4D97-AF65-F5344CB8AC3E}">
        <p14:creationId xmlns:p14="http://schemas.microsoft.com/office/powerpoint/2010/main" val="11812142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American Artists: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2906" y="1660922"/>
            <a:ext cx="8626078" cy="3187898"/>
          </a:xfrm>
        </p:spPr>
        <p:txBody>
          <a:bodyPr/>
          <a:lstStyle/>
          <a:p>
            <a:pPr marL="625056" indent="-401822"/>
            <a:r>
              <a:rPr lang="en-US" sz="3100"/>
              <a:t>Painted American landscapes, animals, birds</a:t>
            </a:r>
          </a:p>
          <a:p>
            <a:pPr marL="625056" indent="-401822"/>
            <a:r>
              <a:rPr lang="en-US" sz="3100"/>
              <a:t>Romantic, optimism of the frontier, democracy, etc.</a:t>
            </a:r>
          </a:p>
        </p:txBody>
      </p:sp>
    </p:spTree>
    <p:extLst>
      <p:ext uri="{BB962C8B-B14F-4D97-AF65-F5344CB8AC3E}">
        <p14:creationId xmlns:p14="http://schemas.microsoft.com/office/powerpoint/2010/main" val="301910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Hudson River School</a:t>
            </a: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85750" y="1660922"/>
            <a:ext cx="8679656" cy="4179094"/>
          </a:xfrm>
        </p:spPr>
        <p:txBody>
          <a:bodyPr/>
          <a:lstStyle/>
          <a:p>
            <a:pPr marL="625056" indent="-401822"/>
            <a:r>
              <a:rPr lang="en-US" sz="3100"/>
              <a:t>Romantic depictions of local landscapes</a:t>
            </a:r>
          </a:p>
          <a:p>
            <a:pPr marL="625056" indent="-401822"/>
            <a:r>
              <a:rPr lang="en-US" sz="3100"/>
              <a:t>Glorification of the raw power and beauty of American landscapes</a:t>
            </a:r>
          </a:p>
          <a:p>
            <a:pPr marL="625056" indent="-401822"/>
            <a:r>
              <a:rPr lang="en-US" sz="3100"/>
              <a:t>Nature = best source of wisdom and fulfillment </a:t>
            </a:r>
          </a:p>
        </p:txBody>
      </p:sp>
    </p:spTree>
    <p:extLst>
      <p:ext uri="{BB962C8B-B14F-4D97-AF65-F5344CB8AC3E}">
        <p14:creationId xmlns:p14="http://schemas.microsoft.com/office/powerpoint/2010/main" val="211957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25056" indent="-401822"/>
            <a:endParaRPr lang="en-US" smtClean="0"/>
          </a:p>
        </p:txBody>
      </p:sp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29940"/>
            <a:ext cx="9018984" cy="5556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Rectangle 4"/>
          <p:cNvSpPr>
            <a:spLocks/>
          </p:cNvSpPr>
          <p:nvPr/>
        </p:nvSpPr>
        <p:spPr bwMode="auto">
          <a:xfrm>
            <a:off x="1196578" y="6161484"/>
            <a:ext cx="6804422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r>
              <a:rPr lang="en-US" sz="2200" i="1"/>
              <a:t>View of the Catskills, Early Autumn</a:t>
            </a:r>
            <a:endParaRPr lang="en-US" sz="2200"/>
          </a:p>
          <a:p>
            <a:r>
              <a:rPr lang="en-US" sz="2000"/>
              <a:t>Thomas Cole, 1837</a:t>
            </a:r>
          </a:p>
        </p:txBody>
      </p:sp>
    </p:spTree>
    <p:extLst>
      <p:ext uri="{BB962C8B-B14F-4D97-AF65-F5344CB8AC3E}">
        <p14:creationId xmlns:p14="http://schemas.microsoft.com/office/powerpoint/2010/main" val="151443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ChangeArrowheads="1"/>
          </p:cNvSpPr>
          <p:nvPr>
            <p:ph type="title"/>
          </p:nvPr>
        </p:nvSpPr>
        <p:spPr>
          <a:xfrm>
            <a:off x="1017984" y="62508"/>
            <a:ext cx="7358063" cy="1321594"/>
          </a:xfrm>
        </p:spPr>
        <p:txBody>
          <a:bodyPr/>
          <a:lstStyle/>
          <a:p>
            <a:pPr eaLnBrk="1" hangingPunct="1"/>
            <a:r>
              <a:rPr lang="en-US" sz="5100" dirty="0"/>
              <a:t>Ralph Waldo Emerson</a:t>
            </a: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5016" y="1393031"/>
            <a:ext cx="5679281" cy="5036344"/>
          </a:xfrm>
        </p:spPr>
        <p:txBody>
          <a:bodyPr/>
          <a:lstStyle/>
          <a:p>
            <a:pPr marL="625056" indent="-401822"/>
            <a:r>
              <a:rPr lang="en-US" sz="3100"/>
              <a:t>“The American Scholar”</a:t>
            </a:r>
            <a:r>
              <a:rPr lang="en-US" sz="2800"/>
              <a:t>: Told Americans to cast off European influences and develop own beliefs</a:t>
            </a:r>
          </a:p>
          <a:p>
            <a:pPr marL="625056" indent="-401822"/>
            <a:r>
              <a:rPr lang="en-US" sz="2700"/>
              <a:t>Transcendentalist</a:t>
            </a:r>
          </a:p>
          <a:p>
            <a:pPr marL="625056" indent="-401822"/>
            <a:r>
              <a:rPr lang="en-US" sz="2100"/>
              <a:t>Wrote </a:t>
            </a:r>
            <a:r>
              <a:rPr lang="en-US" sz="2100" i="1"/>
              <a:t>Nature</a:t>
            </a:r>
            <a:r>
              <a:rPr lang="en-US" sz="2100"/>
              <a:t> &amp; </a:t>
            </a:r>
            <a:r>
              <a:rPr lang="en-US" sz="2100" i="1"/>
              <a:t>Self-Reliance</a:t>
            </a:r>
          </a:p>
        </p:txBody>
      </p:sp>
      <p:pic>
        <p:nvPicPr>
          <p:cNvPr id="4301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988" y="1125140"/>
            <a:ext cx="3165574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39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ChangeArrowheads="1"/>
          </p:cNvSpPr>
          <p:nvPr>
            <p:ph type="title"/>
          </p:nvPr>
        </p:nvSpPr>
        <p:spPr>
          <a:xfrm>
            <a:off x="901898" y="17859"/>
            <a:ext cx="7358063" cy="1080492"/>
          </a:xfrm>
        </p:spPr>
        <p:txBody>
          <a:bodyPr/>
          <a:lstStyle/>
          <a:p>
            <a:pPr eaLnBrk="1" hangingPunct="1"/>
            <a:r>
              <a:rPr lang="en-US" sz="5100" dirty="0"/>
              <a:t>Henry David Thoreau</a:t>
            </a: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82641" y="1607344"/>
            <a:ext cx="4768453" cy="3696891"/>
          </a:xfrm>
        </p:spPr>
        <p:txBody>
          <a:bodyPr/>
          <a:lstStyle/>
          <a:p>
            <a:pPr marL="625056" indent="-401822"/>
            <a:r>
              <a:rPr lang="en-US" sz="2800"/>
              <a:t>Wrote about simple life in nature,</a:t>
            </a:r>
            <a:r>
              <a:rPr lang="en-US" sz="2800" i="1"/>
              <a:t> Walden</a:t>
            </a:r>
            <a:endParaRPr lang="en-US" sz="2800"/>
          </a:p>
          <a:p>
            <a:pPr marL="625056" indent="-401822"/>
            <a:r>
              <a:rPr lang="en-US" sz="2800"/>
              <a:t>Transcendentalist</a:t>
            </a:r>
          </a:p>
          <a:p>
            <a:pPr marL="625056" indent="-401822"/>
            <a:r>
              <a:rPr lang="en-US" sz="2800"/>
              <a:t>Urged civil disobedience</a:t>
            </a:r>
          </a:p>
        </p:txBody>
      </p:sp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8" y="1071563"/>
            <a:ext cx="3682380" cy="4875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638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80367"/>
            <a:ext cx="7358063" cy="1241227"/>
          </a:xfrm>
        </p:spPr>
        <p:txBody>
          <a:bodyPr/>
          <a:lstStyle/>
          <a:p>
            <a:pPr eaLnBrk="1" hangingPunct="1"/>
            <a:r>
              <a:rPr lang="en-US" sz="5100" dirty="0"/>
              <a:t>Walt Whitman</a:t>
            </a: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660922"/>
            <a:ext cx="4464844" cy="4018359"/>
          </a:xfrm>
        </p:spPr>
        <p:txBody>
          <a:bodyPr>
            <a:normAutofit lnSpcReduction="10000"/>
          </a:bodyPr>
          <a:lstStyle/>
          <a:p>
            <a:pPr marL="625056" indent="-401822"/>
            <a:r>
              <a:rPr lang="en-US" smtClean="0"/>
              <a:t>Bold, unrhymed poems</a:t>
            </a:r>
          </a:p>
          <a:p>
            <a:pPr marL="625056" indent="-401822"/>
            <a:r>
              <a:rPr lang="en-US" smtClean="0"/>
              <a:t>Praised ordinary people</a:t>
            </a:r>
          </a:p>
          <a:p>
            <a:pPr marL="625056" indent="-401822"/>
            <a:r>
              <a:rPr lang="en-US" smtClean="0"/>
              <a:t>Shaped modern poetry</a:t>
            </a:r>
          </a:p>
          <a:p>
            <a:pPr marL="625056" indent="-401822"/>
            <a:r>
              <a:rPr lang="en-US" smtClean="0"/>
              <a:t>Experiments with language</a:t>
            </a:r>
          </a:p>
        </p:txBody>
      </p:sp>
      <p:pic>
        <p:nvPicPr>
          <p:cNvPr id="4710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578" y="1071563"/>
            <a:ext cx="4421312" cy="5197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98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the Civil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Mexican-American War (1846-48)</a:t>
            </a:r>
          </a:p>
          <a:p>
            <a:r>
              <a:rPr lang="en-US" dirty="0" smtClean="0"/>
              <a:t>Compromise of 1850</a:t>
            </a:r>
          </a:p>
          <a:p>
            <a:r>
              <a:rPr lang="en-US" dirty="0" smtClean="0"/>
              <a:t>Uncle </a:t>
            </a:r>
            <a:r>
              <a:rPr lang="en-US" dirty="0"/>
              <a:t>T</a:t>
            </a:r>
            <a:r>
              <a:rPr lang="en-US" dirty="0" smtClean="0"/>
              <a:t>om’s Cabin (1852</a:t>
            </a:r>
          </a:p>
          <a:p>
            <a:r>
              <a:rPr lang="en-US" dirty="0" smtClean="0"/>
              <a:t>Nebraska-Kansas Act (1854)</a:t>
            </a:r>
          </a:p>
          <a:p>
            <a:r>
              <a:rPr lang="en-US" dirty="0" smtClean="0"/>
              <a:t>Bleeding Kansas (1856)</a:t>
            </a:r>
          </a:p>
          <a:p>
            <a:r>
              <a:rPr lang="en-US" dirty="0" smtClean="0"/>
              <a:t>Dred Scott Case (1857)</a:t>
            </a:r>
          </a:p>
          <a:p>
            <a:r>
              <a:rPr lang="en-US" dirty="0" smtClean="0"/>
              <a:t>John Brown’s Raid (1859)</a:t>
            </a:r>
          </a:p>
          <a:p>
            <a:r>
              <a:rPr lang="en-US" dirty="0" smtClean="0"/>
              <a:t>Election of 1860</a:t>
            </a:r>
          </a:p>
          <a:p>
            <a:r>
              <a:rPr lang="en-US" dirty="0" smtClean="0"/>
              <a:t>South Carolina secedes (1860)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21786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John Brow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5495925" cy="697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36075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89297"/>
            <a:ext cx="7358063" cy="1366242"/>
          </a:xfrm>
        </p:spPr>
        <p:txBody>
          <a:bodyPr/>
          <a:lstStyle/>
          <a:p>
            <a:pPr eaLnBrk="1" hangingPunct="1"/>
            <a:r>
              <a:rPr lang="en-US" u="sng" smtClean="0"/>
              <a:t>Gettysburg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2969" y="1446609"/>
            <a:ext cx="7358063" cy="4438055"/>
          </a:xfrm>
        </p:spPr>
        <p:txBody>
          <a:bodyPr/>
          <a:lstStyle/>
          <a:p>
            <a:pPr marL="625056"/>
            <a:r>
              <a:rPr lang="en-US" smtClean="0"/>
              <a:t>turning point of the war</a:t>
            </a:r>
          </a:p>
          <a:p>
            <a:pPr marL="625056"/>
            <a:r>
              <a:rPr lang="en-US" smtClean="0"/>
              <a:t>considered most famous battle fought on North American soil</a:t>
            </a:r>
          </a:p>
          <a:p>
            <a:pPr marL="625056"/>
            <a:r>
              <a:rPr lang="en-US" smtClean="0"/>
              <a:t>Union victory</a:t>
            </a:r>
          </a:p>
          <a:p>
            <a:pPr marL="625056"/>
            <a:r>
              <a:rPr lang="en-US" smtClean="0"/>
              <a:t>2nd and last Confederate invasion of the North; high water mark</a:t>
            </a:r>
          </a:p>
        </p:txBody>
      </p:sp>
    </p:spTree>
    <p:extLst>
      <p:ext uri="{BB962C8B-B14F-4D97-AF65-F5344CB8AC3E}">
        <p14:creationId xmlns:p14="http://schemas.microsoft.com/office/powerpoint/2010/main" val="7081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500"/>
              <a:t>Gettysburg Address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25056"/>
            <a:r>
              <a:rPr lang="en-US" dirty="0" smtClean="0"/>
              <a:t>Lincoln’s most famous speech</a:t>
            </a:r>
          </a:p>
          <a:p>
            <a:pPr marL="625056"/>
            <a:r>
              <a:rPr lang="en-US" dirty="0" smtClean="0"/>
              <a:t>Nov. 19, 1863</a:t>
            </a:r>
          </a:p>
          <a:p>
            <a:pPr marL="625056"/>
            <a:r>
              <a:rPr lang="en-US" dirty="0" smtClean="0"/>
              <a:t>The war a struggle not merely for the Union, but for “a new birth of freedom”</a:t>
            </a:r>
          </a:p>
          <a:p>
            <a:pPr marL="625056"/>
            <a:r>
              <a:rPr lang="en-US" dirty="0" smtClean="0"/>
              <a:t>Ensure that “government of the people, by the people, for the people, shall not perish from the earth”</a:t>
            </a:r>
          </a:p>
        </p:txBody>
      </p:sp>
    </p:spTree>
    <p:extLst>
      <p:ext uri="{BB962C8B-B14F-4D97-AF65-F5344CB8AC3E}">
        <p14:creationId xmlns:p14="http://schemas.microsoft.com/office/powerpoint/2010/main" val="53368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609600"/>
            <a:ext cx="7696200" cy="4343400"/>
          </a:xfrm>
        </p:spPr>
        <p:txBody>
          <a:bodyPr/>
          <a:lstStyle/>
          <a:p>
            <a:pPr eaLnBrk="1" hangingPunct="1"/>
            <a:r>
              <a:rPr lang="en-US" sz="3600" smtClean="0"/>
              <a:t>Massachusetts Bay</a:t>
            </a:r>
            <a:br>
              <a:rPr lang="en-US" sz="3600" smtClean="0"/>
            </a:br>
            <a:r>
              <a:rPr lang="en-US" sz="2400" smtClean="0">
                <a:solidFill>
                  <a:schemeClr val="tx1"/>
                </a:solidFill>
              </a:rPr>
              <a:t>(New England Colonies)</a:t>
            </a:r>
            <a:r>
              <a:rPr lang="en-US" sz="3600" smtClean="0"/>
              <a:t/>
            </a:r>
            <a:br>
              <a:rPr lang="en-US" sz="3600" smtClean="0"/>
            </a:br>
            <a:r>
              <a:rPr lang="en-US" sz="3600" smtClean="0"/>
              <a:t/>
            </a:r>
            <a:br>
              <a:rPr lang="en-US" sz="3600" smtClean="0"/>
            </a:br>
            <a:r>
              <a:rPr lang="en-US" sz="3600" smtClean="0"/>
              <a:t>VS.</a:t>
            </a:r>
            <a:br>
              <a:rPr lang="en-US" sz="3600" smtClean="0"/>
            </a:br>
            <a:r>
              <a:rPr lang="en-US" sz="3600" smtClean="0"/>
              <a:t/>
            </a:r>
            <a:br>
              <a:rPr lang="en-US" sz="3600" smtClean="0"/>
            </a:br>
            <a:r>
              <a:rPr lang="en-US" sz="3600" smtClean="0"/>
              <a:t>Chesapeake Bay</a:t>
            </a:r>
            <a:br>
              <a:rPr lang="en-US" sz="3600" smtClean="0"/>
            </a:br>
            <a:r>
              <a:rPr lang="en-US" sz="2400" smtClean="0">
                <a:solidFill>
                  <a:schemeClr val="tx1"/>
                </a:solidFill>
              </a:rPr>
              <a:t>(Virginia/Southern Colonies)</a:t>
            </a:r>
          </a:p>
        </p:txBody>
      </p:sp>
    </p:spTree>
    <p:extLst>
      <p:ext uri="{BB962C8B-B14F-4D97-AF65-F5344CB8AC3E}">
        <p14:creationId xmlns:p14="http://schemas.microsoft.com/office/powerpoint/2010/main" val="53376126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Union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906" y="1946672"/>
            <a:ext cx="8411766" cy="4018359"/>
          </a:xfrm>
        </p:spPr>
        <p:txBody>
          <a:bodyPr/>
          <a:lstStyle/>
          <a:p>
            <a:pPr eaLnBrk="1" hangingPunct="1"/>
            <a:r>
              <a:rPr lang="en-US" smtClean="0"/>
              <a:t>Pop: 22 million</a:t>
            </a:r>
          </a:p>
          <a:p>
            <a:pPr eaLnBrk="1" hangingPunct="1"/>
            <a:r>
              <a:rPr lang="en-US" smtClean="0"/>
              <a:t>Had to conquer the South (offensive war)</a:t>
            </a:r>
          </a:p>
          <a:p>
            <a:pPr eaLnBrk="1" hangingPunct="1"/>
            <a:r>
              <a:rPr lang="en-US" smtClean="0"/>
              <a:t>More factories; more wealth; diverse economy</a:t>
            </a:r>
          </a:p>
          <a:p>
            <a:pPr eaLnBrk="1" hangingPunct="1"/>
            <a:r>
              <a:rPr lang="en-US" smtClean="0"/>
              <a:t>Strong central government (including Lincoln)</a:t>
            </a:r>
          </a:p>
          <a:p>
            <a:pPr eaLnBrk="1" hangingPunct="1"/>
            <a:r>
              <a:rPr lang="en-US" smtClean="0"/>
              <a:t>Generals who understood the nature of “total war” (Grant and Sherman)</a:t>
            </a:r>
          </a:p>
        </p:txBody>
      </p:sp>
    </p:spTree>
    <p:extLst>
      <p:ext uri="{BB962C8B-B14F-4D97-AF65-F5344CB8AC3E}">
        <p14:creationId xmlns:p14="http://schemas.microsoft.com/office/powerpoint/2010/main" val="92296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Confederacy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6485" y="1768078"/>
            <a:ext cx="8304609" cy="4196953"/>
          </a:xfrm>
        </p:spPr>
        <p:txBody>
          <a:bodyPr/>
          <a:lstStyle/>
          <a:p>
            <a:pPr eaLnBrk="1" hangingPunct="1"/>
            <a:r>
              <a:rPr lang="en-US" smtClean="0"/>
              <a:t>Pop: 6 million whites</a:t>
            </a:r>
          </a:p>
          <a:p>
            <a:pPr eaLnBrk="1" hangingPunct="1"/>
            <a:r>
              <a:rPr lang="en-US" smtClean="0"/>
              <a:t>Defensive war</a:t>
            </a:r>
          </a:p>
          <a:p>
            <a:pPr eaLnBrk="1" hangingPunct="1"/>
            <a:r>
              <a:rPr lang="en-US" smtClean="0"/>
              <a:t>Economy underdeveloped; relied on overseas demand for cotton</a:t>
            </a:r>
          </a:p>
          <a:p>
            <a:pPr eaLnBrk="1" hangingPunct="1"/>
            <a:r>
              <a:rPr lang="en-US" smtClean="0"/>
              <a:t>New and weak central gov’t</a:t>
            </a:r>
          </a:p>
          <a:p>
            <a:pPr eaLnBrk="1" hangingPunct="1"/>
            <a:r>
              <a:rPr lang="en-US" smtClean="0"/>
              <a:t>Initially getter generals (Lee and Jackson)</a:t>
            </a:r>
          </a:p>
        </p:txBody>
      </p:sp>
    </p:spTree>
    <p:extLst>
      <p:ext uri="{BB962C8B-B14F-4D97-AF65-F5344CB8AC3E}">
        <p14:creationId xmlns:p14="http://schemas.microsoft.com/office/powerpoint/2010/main" val="139768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98226"/>
            <a:ext cx="7358063" cy="1357313"/>
          </a:xfrm>
        </p:spPr>
        <p:txBody>
          <a:bodyPr/>
          <a:lstStyle/>
          <a:p>
            <a:pPr eaLnBrk="1" hangingPunct="1"/>
            <a:r>
              <a:rPr lang="en-US" dirty="0" smtClean="0"/>
              <a:t>Significant Results</a:t>
            </a: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2969" y="1366242"/>
            <a:ext cx="7358063" cy="4116586"/>
          </a:xfrm>
        </p:spPr>
        <p:txBody>
          <a:bodyPr/>
          <a:lstStyle/>
          <a:p>
            <a:pPr marL="625056"/>
            <a:r>
              <a:rPr lang="en-US" smtClean="0"/>
              <a:t>Accelerated the industrial revolution</a:t>
            </a:r>
          </a:p>
          <a:p>
            <a:pPr marL="625056"/>
            <a:r>
              <a:rPr lang="en-US" smtClean="0"/>
              <a:t>greenbacks</a:t>
            </a:r>
          </a:p>
          <a:p>
            <a:pPr marL="625056"/>
            <a:r>
              <a:rPr lang="en-US" smtClean="0"/>
              <a:t>Advances in medicine</a:t>
            </a:r>
          </a:p>
          <a:p>
            <a:pPr marL="625056"/>
            <a:r>
              <a:rPr lang="en-US" smtClean="0"/>
              <a:t>Over 600,000 soldiers died</a:t>
            </a:r>
          </a:p>
          <a:p>
            <a:pPr marL="625056"/>
            <a:r>
              <a:rPr lang="en-US" smtClean="0"/>
              <a:t>Around 200,000 African-Americans served in the Union armies</a:t>
            </a:r>
          </a:p>
        </p:txBody>
      </p:sp>
    </p:spTree>
    <p:extLst>
      <p:ext uri="{BB962C8B-B14F-4D97-AF65-F5344CB8AC3E}">
        <p14:creationId xmlns:p14="http://schemas.microsoft.com/office/powerpoint/2010/main" val="393550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Industrial Capitalism</a:t>
            </a: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2969" y="1696641"/>
            <a:ext cx="7358063" cy="3464719"/>
          </a:xfrm>
        </p:spPr>
        <p:txBody>
          <a:bodyPr/>
          <a:lstStyle/>
          <a:p>
            <a:pPr marL="625056"/>
            <a:r>
              <a:rPr lang="en-US" smtClean="0"/>
              <a:t>legislation: after secession Congress was w/out Southern representation</a:t>
            </a:r>
          </a:p>
          <a:p>
            <a:pPr marL="625056"/>
            <a:r>
              <a:rPr lang="en-US" smtClean="0"/>
              <a:t>war mobilization program</a:t>
            </a:r>
          </a:p>
          <a:p>
            <a:pPr marL="625056"/>
            <a:r>
              <a:rPr lang="en-US" smtClean="0"/>
              <a:t>Railroad corporations</a:t>
            </a:r>
          </a:p>
        </p:txBody>
      </p:sp>
    </p:spTree>
    <p:extLst>
      <p:ext uri="{BB962C8B-B14F-4D97-AF65-F5344CB8AC3E}">
        <p14:creationId xmlns:p14="http://schemas.microsoft.com/office/powerpoint/2010/main" val="124621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Incentives for RRs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2969" y="1580555"/>
            <a:ext cx="7358063" cy="4018359"/>
          </a:xfrm>
        </p:spPr>
        <p:txBody>
          <a:bodyPr/>
          <a:lstStyle/>
          <a:p>
            <a:pPr marL="625056"/>
            <a:r>
              <a:rPr lang="en-US" dirty="0" smtClean="0"/>
              <a:t>Land for every mile built</a:t>
            </a:r>
          </a:p>
          <a:p>
            <a:pPr marL="625056"/>
            <a:r>
              <a:rPr lang="en-US" dirty="0" smtClean="0"/>
              <a:t>Grants for every mile built</a:t>
            </a:r>
          </a:p>
          <a:p>
            <a:pPr marL="937584" lvl="1"/>
            <a:r>
              <a:rPr lang="en-US" dirty="0" smtClean="0"/>
              <a:t>$16,000 (in level country)</a:t>
            </a:r>
          </a:p>
          <a:p>
            <a:pPr marL="937584" lvl="1"/>
            <a:r>
              <a:rPr lang="en-US" dirty="0" smtClean="0"/>
              <a:t>$32,000 (in foothills)</a:t>
            </a:r>
          </a:p>
          <a:p>
            <a:pPr marL="937584" lvl="1"/>
            <a:r>
              <a:rPr lang="en-US" dirty="0" smtClean="0"/>
              <a:t>$48,000 (in mountains)</a:t>
            </a:r>
          </a:p>
        </p:txBody>
      </p:sp>
    </p:spTree>
    <p:extLst>
      <p:ext uri="{BB962C8B-B14F-4D97-AF65-F5344CB8AC3E}">
        <p14:creationId xmlns:p14="http://schemas.microsoft.com/office/powerpoint/2010/main" val="190855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52" name="Picture 4" descr="770px-Lincoln_and_Johnso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0"/>
            <a:ext cx="8816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735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6" name="Picture 4" descr="Transparency 11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3" y="0"/>
            <a:ext cx="61864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071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100" name="Picture 4" descr="Transparency 11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0"/>
            <a:ext cx="56054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64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124" name="Picture 4" descr="Transparency 11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8" y="-228600"/>
            <a:ext cx="6862762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449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Exodusters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Nickname for African Americans who moved west (technically NW) out of the South to </a:t>
            </a:r>
            <a:r>
              <a:rPr lang="en-US" u="sng" dirty="0" smtClean="0"/>
              <a:t>Kansas</a:t>
            </a:r>
            <a:r>
              <a:rPr lang="en-US" dirty="0" smtClean="0"/>
              <a:t>, Oklahoma, Missouri in the late 1870s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547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3072</Words>
  <Application>Microsoft Office PowerPoint</Application>
  <PresentationFormat>On-screen Show (4:3)</PresentationFormat>
  <Paragraphs>493</Paragraphs>
  <Slides>111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111</vt:i4>
      </vt:variant>
    </vt:vector>
  </HeadingPairs>
  <TitlesOfParts>
    <vt:vector size="112" baseType="lpstr">
      <vt:lpstr>Office Theme</vt:lpstr>
      <vt:lpstr>APUSH Review</vt:lpstr>
      <vt:lpstr>World System: Who’s #1..?</vt:lpstr>
      <vt:lpstr>PowerPoint Presentation</vt:lpstr>
      <vt:lpstr>SPAIN</vt:lpstr>
      <vt:lpstr>THE DUTCH (…or Holland..or The Netherlands)</vt:lpstr>
      <vt:lpstr>FRANCE</vt:lpstr>
      <vt:lpstr>ENGLAND</vt:lpstr>
      <vt:lpstr>Southern Colonies:</vt:lpstr>
      <vt:lpstr>Massachusetts Bay (New England Colonies)  VS.  Chesapeake Bay (Virginia/Southern Colonies)</vt:lpstr>
      <vt:lpstr>New England</vt:lpstr>
      <vt:lpstr>Chesapeake Bay</vt:lpstr>
      <vt:lpstr>MIDDLE COLONIES</vt:lpstr>
      <vt:lpstr>Bacon’s Rebellion 1676</vt:lpstr>
      <vt:lpstr>The Great Awakening</vt:lpstr>
      <vt:lpstr>PowerPoint Presentation</vt:lpstr>
      <vt:lpstr>PowerPoint Presentation</vt:lpstr>
      <vt:lpstr>PowerPoint Presentation</vt:lpstr>
      <vt:lpstr>Treaty of Paris (1783)</vt:lpstr>
      <vt:lpstr>Creation of the U.S. Constitution</vt:lpstr>
      <vt:lpstr>PowerPoint Presentation</vt:lpstr>
      <vt:lpstr>Shays’s Rebellion</vt:lpstr>
      <vt:lpstr>Constitutional Convention</vt:lpstr>
      <vt:lpstr>Federalists</vt:lpstr>
      <vt:lpstr>Antifederalists</vt:lpstr>
      <vt:lpstr> Ratification of the Constitution</vt:lpstr>
      <vt:lpstr>PowerPoint Presentation</vt:lpstr>
      <vt:lpstr>GW</vt:lpstr>
      <vt:lpstr>Domestic Policy</vt:lpstr>
      <vt:lpstr>Hamilton’s Economic Plan</vt:lpstr>
      <vt:lpstr>Rebellion</vt:lpstr>
      <vt:lpstr>GW</vt:lpstr>
      <vt:lpstr>Foreign Affairs</vt:lpstr>
      <vt:lpstr>Proclamation of Neutrality</vt:lpstr>
      <vt:lpstr>Jay’s Treaty</vt:lpstr>
      <vt:lpstr>Pinckney’s Treaty</vt:lpstr>
      <vt:lpstr>GW’s Accomplishments</vt:lpstr>
      <vt:lpstr>John Adams</vt:lpstr>
      <vt:lpstr>Foreign Policy</vt:lpstr>
      <vt:lpstr>PowerPoint Presentation</vt:lpstr>
      <vt:lpstr>XYZ Affair</vt:lpstr>
      <vt:lpstr>PowerPoint Presentation</vt:lpstr>
      <vt:lpstr>Domestic Policy</vt:lpstr>
      <vt:lpstr>Alien Acts</vt:lpstr>
      <vt:lpstr>Sedition Act</vt:lpstr>
      <vt:lpstr>KY &amp; VA Resolves</vt:lpstr>
      <vt:lpstr>“The Revolution of 1800”</vt:lpstr>
      <vt:lpstr>TJ Presidency</vt:lpstr>
      <vt:lpstr>Judicial Review</vt:lpstr>
      <vt:lpstr>Decline of the Federalists</vt:lpstr>
      <vt:lpstr>The War of 1812</vt:lpstr>
      <vt:lpstr>Monroe Doctrine</vt:lpstr>
      <vt:lpstr>Henry Clay’s American System</vt:lpstr>
      <vt:lpstr>Market Revolution</vt:lpstr>
      <vt:lpstr>Election of 1824</vt:lpstr>
      <vt:lpstr>Jacksonian Democracy</vt:lpstr>
      <vt:lpstr>Jacksonian Democracy</vt:lpstr>
      <vt:lpstr>Spoils System </vt:lpstr>
      <vt:lpstr>Tariff of Abominations (1828)</vt:lpstr>
      <vt:lpstr>Nullification Crisis</vt:lpstr>
      <vt:lpstr>Nullification Crisis continued…</vt:lpstr>
      <vt:lpstr>War Over U.S. Bank</vt:lpstr>
      <vt:lpstr>The 2nd Bank</vt:lpstr>
      <vt:lpstr>PowerPoint Presentation</vt:lpstr>
      <vt:lpstr>Enemies/distrust of The Bank</vt:lpstr>
      <vt:lpstr>Effects of the Bank Veto</vt:lpstr>
      <vt:lpstr>Maysville Road Bill </vt:lpstr>
      <vt:lpstr>Development of the Whig Party</vt:lpstr>
      <vt:lpstr>Political Campaigns in Election of 1828</vt:lpstr>
      <vt:lpstr>Pursuit of Perfection: Era of Reform</vt:lpstr>
      <vt:lpstr>Sources of Reform</vt:lpstr>
      <vt:lpstr>Second Great Awakening</vt:lpstr>
      <vt:lpstr>Women’s Rights</vt:lpstr>
      <vt:lpstr>Abolitionists</vt:lpstr>
      <vt:lpstr>Education</vt:lpstr>
      <vt:lpstr>Mental Health</vt:lpstr>
      <vt:lpstr>Prisons</vt:lpstr>
      <vt:lpstr>Utopian Societies</vt:lpstr>
      <vt:lpstr>Temperance</vt:lpstr>
      <vt:lpstr>Transcendentalism</vt:lpstr>
      <vt:lpstr>American Artists:</vt:lpstr>
      <vt:lpstr>Hudson River School</vt:lpstr>
      <vt:lpstr>PowerPoint Presentation</vt:lpstr>
      <vt:lpstr>Ralph Waldo Emerson</vt:lpstr>
      <vt:lpstr>Henry David Thoreau</vt:lpstr>
      <vt:lpstr>Walt Whitman</vt:lpstr>
      <vt:lpstr>Causes of the Civil War</vt:lpstr>
      <vt:lpstr>PowerPoint Presentation</vt:lpstr>
      <vt:lpstr>Gettysburg</vt:lpstr>
      <vt:lpstr>Gettysburg Address</vt:lpstr>
      <vt:lpstr>The Union</vt:lpstr>
      <vt:lpstr>The Confederacy</vt:lpstr>
      <vt:lpstr>Significant Results</vt:lpstr>
      <vt:lpstr>Industrial Capitalism</vt:lpstr>
      <vt:lpstr>Incentives for RRs</vt:lpstr>
      <vt:lpstr>PowerPoint Presentation</vt:lpstr>
      <vt:lpstr>PowerPoint Presentation</vt:lpstr>
      <vt:lpstr>PowerPoint Presentation</vt:lpstr>
      <vt:lpstr>PowerPoint Presentation</vt:lpstr>
      <vt:lpstr>Exodusters</vt:lpstr>
      <vt:lpstr>Century of Dishonor</vt:lpstr>
      <vt:lpstr>Indian Wars</vt:lpstr>
      <vt:lpstr>End of Reconstruction</vt:lpstr>
      <vt:lpstr>Reconstruction’s Legacy</vt:lpstr>
      <vt:lpstr>PowerPoint Presentation</vt:lpstr>
      <vt:lpstr>PowerPoint Presentation</vt:lpstr>
      <vt:lpstr>PowerPoint Presentation</vt:lpstr>
      <vt:lpstr>PowerPoint Presentation</vt:lpstr>
      <vt:lpstr>“The Brains that Achieved the Tammany Victory at the Rochester Democratic Convention” </vt:lpstr>
      <vt:lpstr>PowerPoint Presentation</vt:lpstr>
      <vt:lpstr>PowerPoint Presentation</vt:lpstr>
      <vt:lpstr>PowerPoint Presentation</vt:lpstr>
    </vt:vector>
  </TitlesOfParts>
  <Company>Austin 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34</cp:revision>
  <dcterms:created xsi:type="dcterms:W3CDTF">2016-05-04T13:50:09Z</dcterms:created>
  <dcterms:modified xsi:type="dcterms:W3CDTF">2016-05-05T17:15:48Z</dcterms:modified>
</cp:coreProperties>
</file>